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58" r:id="rId3"/>
    <p:sldId id="259" r:id="rId4"/>
    <p:sldId id="261" r:id="rId5"/>
    <p:sldId id="262" r:id="rId6"/>
    <p:sldId id="263" r:id="rId7"/>
    <p:sldId id="264" r:id="rId8"/>
    <p:sldId id="265" r:id="rId9"/>
    <p:sldId id="266" r:id="rId10"/>
    <p:sldId id="267" r:id="rId11"/>
    <p:sldId id="272" r:id="rId12"/>
    <p:sldId id="274" r:id="rId13"/>
    <p:sldId id="277" r:id="rId14"/>
    <p:sldId id="275" r:id="rId15"/>
    <p:sldId id="276" r:id="rId16"/>
    <p:sldId id="268" r:id="rId17"/>
    <p:sldId id="269" r:id="rId18"/>
    <p:sldId id="278" r:id="rId19"/>
    <p:sldId id="281" r:id="rId20"/>
    <p:sldId id="282" r:id="rId21"/>
    <p:sldId id="283" r:id="rId22"/>
    <p:sldId id="279" r:id="rId23"/>
    <p:sldId id="280" r:id="rId24"/>
    <p:sldId id="273" r:id="rId25"/>
    <p:sldId id="270" r:id="rId26"/>
    <p:sldId id="271" r:id="rId27"/>
    <p:sldId id="257" r:id="rId28"/>
    <p:sldId id="260"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87"/>
    <p:restoredTop sz="94694"/>
  </p:normalViewPr>
  <p:slideViewPr>
    <p:cSldViewPr snapToGrid="0" snapToObjects="1">
      <p:cViewPr varScale="1">
        <p:scale>
          <a:sx n="142" d="100"/>
          <a:sy n="142" d="100"/>
        </p:scale>
        <p:origin x="184" y="168"/>
      </p:cViewPr>
      <p:guideLst/>
    </p:cSldViewPr>
  </p:slideViewPr>
  <p:notesTextViewPr>
    <p:cViewPr>
      <p:scale>
        <a:sx n="1" d="1"/>
        <a:sy n="1" d="1"/>
      </p:scale>
      <p:origin x="0" y="0"/>
    </p:cViewPr>
  </p:notesTextViewPr>
  <p:notesViewPr>
    <p:cSldViewPr snapToGrid="0" snapToObjects="1">
      <p:cViewPr varScale="1">
        <p:scale>
          <a:sx n="110" d="100"/>
          <a:sy n="110" d="100"/>
        </p:scale>
        <p:origin x="1008"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3E1E5-D281-3D4D-97D9-BF44F33D3113}" type="datetimeFigureOut">
              <a:rPr lang="en-US" smtClean="0"/>
              <a:t>4/11/20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00ECCC-F412-5D42-8B06-2E679E2B9A53}" type="slidenum">
              <a:rPr lang="en-US" smtClean="0"/>
              <a:t>‹#›</a:t>
            </a:fld>
            <a:endParaRPr lang="en-US"/>
          </a:p>
        </p:txBody>
      </p:sp>
    </p:spTree>
    <p:extLst>
      <p:ext uri="{BB962C8B-B14F-4D97-AF65-F5344CB8AC3E}">
        <p14:creationId xmlns:p14="http://schemas.microsoft.com/office/powerpoint/2010/main" val="1229061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00ECCC-F412-5D42-8B06-2E679E2B9A53}" type="slidenum">
              <a:rPr lang="en-US" smtClean="0"/>
              <a:t>1</a:t>
            </a:fld>
            <a:endParaRPr lang="en-US"/>
          </a:p>
        </p:txBody>
      </p:sp>
    </p:spTree>
    <p:extLst>
      <p:ext uri="{BB962C8B-B14F-4D97-AF65-F5344CB8AC3E}">
        <p14:creationId xmlns:p14="http://schemas.microsoft.com/office/powerpoint/2010/main" val="3420623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2</a:t>
            </a:fld>
            <a:endParaRPr lang="en-US"/>
          </a:p>
        </p:txBody>
      </p:sp>
    </p:spTree>
    <p:extLst>
      <p:ext uri="{BB962C8B-B14F-4D97-AF65-F5344CB8AC3E}">
        <p14:creationId xmlns:p14="http://schemas.microsoft.com/office/powerpoint/2010/main" val="3134357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3</a:t>
            </a:fld>
            <a:endParaRPr lang="en-US"/>
          </a:p>
        </p:txBody>
      </p:sp>
    </p:spTree>
    <p:extLst>
      <p:ext uri="{BB962C8B-B14F-4D97-AF65-F5344CB8AC3E}">
        <p14:creationId xmlns:p14="http://schemas.microsoft.com/office/powerpoint/2010/main" val="455288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4</a:t>
            </a:fld>
            <a:endParaRPr lang="en-US"/>
          </a:p>
        </p:txBody>
      </p:sp>
    </p:spTree>
    <p:extLst>
      <p:ext uri="{BB962C8B-B14F-4D97-AF65-F5344CB8AC3E}">
        <p14:creationId xmlns:p14="http://schemas.microsoft.com/office/powerpoint/2010/main" val="2245085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5</a:t>
            </a:fld>
            <a:endParaRPr lang="en-US"/>
          </a:p>
        </p:txBody>
      </p:sp>
    </p:spTree>
    <p:extLst>
      <p:ext uri="{BB962C8B-B14F-4D97-AF65-F5344CB8AC3E}">
        <p14:creationId xmlns:p14="http://schemas.microsoft.com/office/powerpoint/2010/main" val="3556715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6</a:t>
            </a:fld>
            <a:endParaRPr lang="en-US"/>
          </a:p>
        </p:txBody>
      </p:sp>
    </p:spTree>
    <p:extLst>
      <p:ext uri="{BB962C8B-B14F-4D97-AF65-F5344CB8AC3E}">
        <p14:creationId xmlns:p14="http://schemas.microsoft.com/office/powerpoint/2010/main" val="2402953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7</a:t>
            </a:fld>
            <a:endParaRPr lang="en-US"/>
          </a:p>
        </p:txBody>
      </p:sp>
    </p:spTree>
    <p:extLst>
      <p:ext uri="{BB962C8B-B14F-4D97-AF65-F5344CB8AC3E}">
        <p14:creationId xmlns:p14="http://schemas.microsoft.com/office/powerpoint/2010/main" val="606029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00ECCC-F412-5D42-8B06-2E679E2B9A53}" type="slidenum">
              <a:rPr lang="en-US" smtClean="0"/>
              <a:t>8</a:t>
            </a:fld>
            <a:endParaRPr lang="en-US"/>
          </a:p>
        </p:txBody>
      </p:sp>
    </p:spTree>
    <p:extLst>
      <p:ext uri="{BB962C8B-B14F-4D97-AF65-F5344CB8AC3E}">
        <p14:creationId xmlns:p14="http://schemas.microsoft.com/office/powerpoint/2010/main" val="3909722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9</a:t>
            </a:fld>
            <a:endParaRPr lang="en-US"/>
          </a:p>
        </p:txBody>
      </p:sp>
    </p:spTree>
    <p:extLst>
      <p:ext uri="{BB962C8B-B14F-4D97-AF65-F5344CB8AC3E}">
        <p14:creationId xmlns:p14="http://schemas.microsoft.com/office/powerpoint/2010/main" val="1367339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00ECCC-F412-5D42-8B06-2E679E2B9A53}" type="slidenum">
              <a:rPr lang="en-US" smtClean="0"/>
              <a:t>10</a:t>
            </a:fld>
            <a:endParaRPr lang="en-US"/>
          </a:p>
        </p:txBody>
      </p:sp>
    </p:spTree>
    <p:extLst>
      <p:ext uri="{BB962C8B-B14F-4D97-AF65-F5344CB8AC3E}">
        <p14:creationId xmlns:p14="http://schemas.microsoft.com/office/powerpoint/2010/main" val="3831533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11</a:t>
            </a:fld>
            <a:endParaRPr lang="en-US"/>
          </a:p>
        </p:txBody>
      </p:sp>
    </p:spTree>
    <p:extLst>
      <p:ext uri="{BB962C8B-B14F-4D97-AF65-F5344CB8AC3E}">
        <p14:creationId xmlns:p14="http://schemas.microsoft.com/office/powerpoint/2010/main" val="197082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12</a:t>
            </a:fld>
            <a:endParaRPr lang="en-US"/>
          </a:p>
        </p:txBody>
      </p:sp>
    </p:spTree>
    <p:extLst>
      <p:ext uri="{BB962C8B-B14F-4D97-AF65-F5344CB8AC3E}">
        <p14:creationId xmlns:p14="http://schemas.microsoft.com/office/powerpoint/2010/main" val="2776058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0ECCC-F412-5D42-8B06-2E679E2B9A53}" type="slidenum">
              <a:rPr lang="en-US" smtClean="0"/>
              <a:t>13</a:t>
            </a:fld>
            <a:endParaRPr lang="en-US"/>
          </a:p>
        </p:txBody>
      </p:sp>
    </p:spTree>
    <p:extLst>
      <p:ext uri="{BB962C8B-B14F-4D97-AF65-F5344CB8AC3E}">
        <p14:creationId xmlns:p14="http://schemas.microsoft.com/office/powerpoint/2010/main" val="171871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GB"/>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4/11/20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4/11/20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GB"/>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4/11/20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4/11/20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GB"/>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4/11/20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4/11/20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4/11/20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4/11/20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4/11/20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4/11/20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4/11/20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4/11/20</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ichaelkatsbarrister.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michaelk@vicbar.com.a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austlii.edu.au/cgi-bin/viewdoc/au/cases/vic/VSC/2013/743.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austlii.edu.au/cgi-bin/viewdoc/au/cases/wa/WASCA/2017/112.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justice.vic.gov.au/fvrjservice"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austlii.edu.au/cgi-bin/viewdoc/au/legis/vic/consol_act/ba197741/" TargetMode="External"/><Relationship Id="rId3" Type="http://schemas.openxmlformats.org/officeDocument/2006/relationships/hyperlink" Target="http://www.austlii.edu.au/cgi-bin/viewdoc/au/legis/vic/consol_act/fvpa2008283/" TargetMode="External"/><Relationship Id="rId7" Type="http://schemas.openxmlformats.org/officeDocument/2006/relationships/hyperlink" Target="http://www.austlii.edu.au/cgi-bin/viewdoc/au/legis/cth/consol_act/fla1975114/" TargetMode="External"/><Relationship Id="rId2" Type="http://schemas.openxmlformats.org/officeDocument/2006/relationships/hyperlink" Target="http://www.austlii.edu.au/cgi-bin/viewdoc/au/legis/vic/consol_act/psioa2010409/" TargetMode="External"/><Relationship Id="rId1" Type="http://schemas.openxmlformats.org/officeDocument/2006/relationships/slideLayout" Target="../slideLayouts/slideLayout2.xml"/><Relationship Id="rId6" Type="http://schemas.openxmlformats.org/officeDocument/2006/relationships/hyperlink" Target="http://www.austlii.edu.au/cgi-bin/viewdoc/au/legis/vic/consol_act/sa1991121/" TargetMode="External"/><Relationship Id="rId5" Type="http://schemas.openxmlformats.org/officeDocument/2006/relationships/hyperlink" Target="http://www.austlii.edu.au/cgi-bin/viewdoc/au/legis/vic/consol_act/cyafa2005252/" TargetMode="External"/><Relationship Id="rId4" Type="http://schemas.openxmlformats.org/officeDocument/2006/relationships/hyperlink" Target="http://www.austlii.edu.au/cgi-bin/viewdoc/au/legis/vic/consol_act/ea200880/"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austlii.edu.au/cgi-bin/viewdoc/au/cases/vic/VSC/2008/149.html" TargetMode="External"/><Relationship Id="rId2" Type="http://schemas.openxmlformats.org/officeDocument/2006/relationships/hyperlink" Target="http://www.austlii.edu.au/cgi-bin/viewdoc/au/cases/vic/VSC/2013/743.html" TargetMode="External"/><Relationship Id="rId1" Type="http://schemas.openxmlformats.org/officeDocument/2006/relationships/slideLayout" Target="../slideLayouts/slideLayout2.xml"/><Relationship Id="rId6" Type="http://schemas.openxmlformats.org/officeDocument/2006/relationships/hyperlink" Target="https://www.justice.vic.gov.au/fvrjservice" TargetMode="External"/><Relationship Id="rId5" Type="http://schemas.openxmlformats.org/officeDocument/2006/relationships/hyperlink" Target="https://www.judicialcollege.vic.edu.au/eManuals/FVBBWeb/index.htm#34584.htm" TargetMode="External"/><Relationship Id="rId4" Type="http://schemas.openxmlformats.org/officeDocument/2006/relationships/hyperlink" Target="https://www.childrenscourt.vic.gov.au/legal/research-materials/intervention-order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michaelkatsbarrister.com/articles/" TargetMode="External"/><Relationship Id="rId2" Type="http://schemas.openxmlformats.org/officeDocument/2006/relationships/hyperlink" Target="https://www.justice.vic.gov.au/fvrjservi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C20A9-A16C-C742-A2EA-5141A133FB88}"/>
              </a:ext>
            </a:extLst>
          </p:cNvPr>
          <p:cNvSpPr>
            <a:spLocks noGrp="1"/>
          </p:cNvSpPr>
          <p:nvPr>
            <p:ph type="ctrTitle"/>
          </p:nvPr>
        </p:nvSpPr>
        <p:spPr>
          <a:xfrm>
            <a:off x="1219200" y="3428998"/>
            <a:ext cx="6910674" cy="3212434"/>
          </a:xfrm>
        </p:spPr>
        <p:txBody>
          <a:bodyPr>
            <a:noAutofit/>
          </a:bodyPr>
          <a:lstStyle/>
          <a:p>
            <a:r>
              <a:rPr lang="en-US" sz="3600" b="1" cap="all" dirty="0"/>
              <a:t>Issues that arise in contested intervention order hearings</a:t>
            </a:r>
            <a:br>
              <a:rPr lang="en-US" sz="3600" b="1" cap="all" dirty="0"/>
            </a:br>
            <a:r>
              <a:rPr lang="en-US" sz="1600" b="1" dirty="0"/>
              <a:t>Michael Kats</a:t>
            </a:r>
            <a:br>
              <a:rPr lang="en-US" sz="1600" dirty="0"/>
            </a:br>
            <a:r>
              <a:rPr lang="en-US" sz="1600" dirty="0"/>
              <a:t>Barrister</a:t>
            </a:r>
            <a:br>
              <a:rPr lang="en-US" sz="1600" dirty="0"/>
            </a:br>
            <a:r>
              <a:rPr lang="en-US" sz="1600" dirty="0"/>
              <a:t>Clerk Meldrum &amp; Hyland</a:t>
            </a:r>
            <a:br>
              <a:rPr lang="en-US" sz="1600" dirty="0"/>
            </a:br>
            <a:r>
              <a:rPr lang="en-US" sz="1600" dirty="0"/>
              <a:t>Phone: 9225 7444</a:t>
            </a:r>
            <a:br>
              <a:rPr lang="en-US" sz="1600" dirty="0"/>
            </a:br>
            <a:r>
              <a:rPr lang="en-US" sz="1600" dirty="0"/>
              <a:t>Mobile: 0413882809</a:t>
            </a:r>
            <a:br>
              <a:rPr lang="en-US" sz="1600" dirty="0"/>
            </a:br>
            <a:r>
              <a:rPr lang="en-US" sz="1600" dirty="0"/>
              <a:t>Website: </a:t>
            </a:r>
            <a:r>
              <a:rPr lang="en-US" sz="1600" u="sng" dirty="0">
                <a:hlinkClick r:id="rId3"/>
              </a:rPr>
              <a:t>www.michaelkatsbarrister.com</a:t>
            </a:r>
            <a:br>
              <a:rPr lang="en-US" sz="1600" dirty="0"/>
            </a:br>
            <a:r>
              <a:rPr lang="en-US" sz="1600" dirty="0"/>
              <a:t>Email:      </a:t>
            </a:r>
            <a:r>
              <a:rPr lang="en-US" sz="1600" u="sng" dirty="0">
                <a:hlinkClick r:id="rId4"/>
              </a:rPr>
              <a:t>michaelk@vicbar.com.au</a:t>
            </a:r>
            <a:r>
              <a:rPr lang="en-US" sz="1600" dirty="0"/>
              <a:t>​</a:t>
            </a:r>
            <a:br>
              <a:rPr lang="en-US" sz="1600" dirty="0"/>
            </a:br>
            <a:br>
              <a:rPr lang="en-AU" sz="1600" b="1" cap="all" dirty="0"/>
            </a:br>
            <a:endParaRPr lang="en-US" sz="1600" dirty="0"/>
          </a:p>
        </p:txBody>
      </p:sp>
      <p:sp>
        <p:nvSpPr>
          <p:cNvPr id="3" name="Subtitle 2">
            <a:extLst>
              <a:ext uri="{FF2B5EF4-FFF2-40B4-BE49-F238E27FC236}">
                <a16:creationId xmlns:a16="http://schemas.microsoft.com/office/drawing/2014/main" id="{FE8FF048-F341-6C4D-A747-1E6A2B9660AA}"/>
              </a:ext>
            </a:extLst>
          </p:cNvPr>
          <p:cNvSpPr>
            <a:spLocks noGrp="1"/>
          </p:cNvSpPr>
          <p:nvPr>
            <p:ph type="subTitle" idx="1"/>
          </p:nvPr>
        </p:nvSpPr>
        <p:spPr/>
        <p:txBody>
          <a:bodyPr>
            <a:normAutofit fontScale="32500" lnSpcReduction="20000"/>
          </a:bodyPr>
          <a:lstStyle/>
          <a:p>
            <a:endParaRPr lang="en-US" b="1" dirty="0"/>
          </a:p>
          <a:p>
            <a:r>
              <a:rPr lang="en-US" sz="5000" b="1" dirty="0" err="1"/>
              <a:t>icu</a:t>
            </a:r>
            <a:r>
              <a:rPr lang="en-US" sz="5000" b="1" dirty="0"/>
              <a:t> Legal Seminars </a:t>
            </a:r>
            <a:endParaRPr lang="en-AU" sz="5000" b="1" dirty="0"/>
          </a:p>
          <a:p>
            <a:r>
              <a:rPr lang="en-US" sz="5000" b="1" dirty="0"/>
              <a:t>2:10pm Friday 22</a:t>
            </a:r>
            <a:r>
              <a:rPr lang="en-US" sz="5000" b="1" baseline="30000" dirty="0"/>
              <a:t>nd</a:t>
            </a:r>
            <a:r>
              <a:rPr lang="en-US" sz="5000" b="1" dirty="0"/>
              <a:t> November, 2019 </a:t>
            </a:r>
            <a:endParaRPr lang="en-AU" sz="5000" b="1" dirty="0"/>
          </a:p>
          <a:p>
            <a:endParaRPr lang="en-US" dirty="0"/>
          </a:p>
        </p:txBody>
      </p:sp>
    </p:spTree>
    <p:extLst>
      <p:ext uri="{BB962C8B-B14F-4D97-AF65-F5344CB8AC3E}">
        <p14:creationId xmlns:p14="http://schemas.microsoft.com/office/powerpoint/2010/main" val="1626590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EF035-0D20-184F-876D-32B2FDB2531E}"/>
              </a:ext>
            </a:extLst>
          </p:cNvPr>
          <p:cNvSpPr>
            <a:spLocks noGrp="1"/>
          </p:cNvSpPr>
          <p:nvPr>
            <p:ph type="title"/>
          </p:nvPr>
        </p:nvSpPr>
        <p:spPr/>
        <p:txBody>
          <a:bodyPr>
            <a:normAutofit fontScale="90000"/>
          </a:bodyPr>
          <a:lstStyle/>
          <a:p>
            <a:r>
              <a:rPr lang="en-US" b="1" cap="all" dirty="0"/>
              <a:t>Issues that arise in contested intervention order hearings</a:t>
            </a:r>
            <a:br>
              <a:rPr lang="en-AU" b="1" cap="all" dirty="0"/>
            </a:br>
            <a:endParaRPr lang="en-US" dirty="0"/>
          </a:p>
        </p:txBody>
      </p:sp>
      <p:sp>
        <p:nvSpPr>
          <p:cNvPr id="3" name="Content Placeholder 2">
            <a:extLst>
              <a:ext uri="{FF2B5EF4-FFF2-40B4-BE49-F238E27FC236}">
                <a16:creationId xmlns:a16="http://schemas.microsoft.com/office/drawing/2014/main" id="{04DF464D-EFD2-EC4E-A2E6-6D1DAD22CD47}"/>
              </a:ext>
            </a:extLst>
          </p:cNvPr>
          <p:cNvSpPr>
            <a:spLocks noGrp="1"/>
          </p:cNvSpPr>
          <p:nvPr>
            <p:ph idx="1"/>
          </p:nvPr>
        </p:nvSpPr>
        <p:spPr>
          <a:xfrm>
            <a:off x="1138989" y="1885285"/>
            <a:ext cx="9946106" cy="4804273"/>
          </a:xfrm>
        </p:spPr>
        <p:txBody>
          <a:bodyPr/>
          <a:lstStyle/>
          <a:p>
            <a:endParaRPr lang="en-US"/>
          </a:p>
        </p:txBody>
      </p:sp>
      <p:pic>
        <p:nvPicPr>
          <p:cNvPr id="4" name="Picture 3" descr="A screenshot of a cell phone&#10;&#10;Description automatically generated">
            <a:extLst>
              <a:ext uri="{FF2B5EF4-FFF2-40B4-BE49-F238E27FC236}">
                <a16:creationId xmlns:a16="http://schemas.microsoft.com/office/drawing/2014/main" id="{90A97A53-6E1F-5042-BCE6-A2E6BCD3C8B0}"/>
              </a:ext>
            </a:extLst>
          </p:cNvPr>
          <p:cNvPicPr/>
          <p:nvPr/>
        </p:nvPicPr>
        <p:blipFill>
          <a:blip r:embed="rId3"/>
          <a:stretch>
            <a:fillRect/>
          </a:stretch>
        </p:blipFill>
        <p:spPr>
          <a:xfrm>
            <a:off x="1652337" y="2271212"/>
            <a:ext cx="8917802" cy="4290009"/>
          </a:xfrm>
          <a:prstGeom prst="rect">
            <a:avLst/>
          </a:prstGeom>
        </p:spPr>
      </p:pic>
    </p:spTree>
    <p:extLst>
      <p:ext uri="{BB962C8B-B14F-4D97-AF65-F5344CB8AC3E}">
        <p14:creationId xmlns:p14="http://schemas.microsoft.com/office/powerpoint/2010/main" val="4076428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37B7-5EDD-BB44-95C8-5C7381C0FEE3}"/>
              </a:ext>
            </a:extLst>
          </p:cNvPr>
          <p:cNvSpPr>
            <a:spLocks noGrp="1"/>
          </p:cNvSpPr>
          <p:nvPr>
            <p:ph type="title"/>
          </p:nvPr>
        </p:nvSpPr>
        <p:spPr>
          <a:xfrm>
            <a:off x="2611808" y="615820"/>
            <a:ext cx="7958331" cy="702617"/>
          </a:xfrm>
        </p:spPr>
        <p:txBody>
          <a:bodyPr>
            <a:normAutofit/>
          </a:bodyPr>
          <a:lstStyle/>
          <a:p>
            <a:r>
              <a:rPr lang="en-US" sz="2800" dirty="0"/>
              <a:t>Family Violence Protection Act 2008 </a:t>
            </a:r>
          </a:p>
        </p:txBody>
      </p:sp>
      <p:sp>
        <p:nvSpPr>
          <p:cNvPr id="3" name="Content Placeholder 2">
            <a:extLst>
              <a:ext uri="{FF2B5EF4-FFF2-40B4-BE49-F238E27FC236}">
                <a16:creationId xmlns:a16="http://schemas.microsoft.com/office/drawing/2014/main" id="{ED659DB3-F448-1442-852A-15F4B389915D}"/>
              </a:ext>
            </a:extLst>
          </p:cNvPr>
          <p:cNvSpPr>
            <a:spLocks noGrp="1"/>
          </p:cNvSpPr>
          <p:nvPr>
            <p:ph idx="1"/>
          </p:nvPr>
        </p:nvSpPr>
        <p:spPr>
          <a:xfrm>
            <a:off x="2773599" y="1573619"/>
            <a:ext cx="7796540" cy="4848445"/>
          </a:xfrm>
        </p:spPr>
        <p:txBody>
          <a:bodyPr>
            <a:normAutofit fontScale="77500" lnSpcReduction="20000"/>
          </a:bodyPr>
          <a:lstStyle/>
          <a:p>
            <a:r>
              <a:rPr lang="en-US" sz="3000" b="1" u="sng" dirty="0"/>
              <a:t>s. 74(1) FVPA</a:t>
            </a:r>
          </a:p>
          <a:p>
            <a:r>
              <a:rPr lang="en-US" sz="3000" b="1" u="sng" dirty="0"/>
              <a:t>The test for a contested final intervention order. The court must be satisfied on the balance of probabilities, that:</a:t>
            </a:r>
          </a:p>
          <a:p>
            <a:r>
              <a:rPr lang="en-US" sz="3000" b="1" dirty="0"/>
              <a:t>1.	The respondent has committed </a:t>
            </a:r>
            <a:r>
              <a:rPr lang="en-US" sz="3000" b="1" i="1" dirty="0"/>
              <a:t>family violence</a:t>
            </a:r>
            <a:r>
              <a:rPr lang="en-US" sz="3000" b="1" dirty="0"/>
              <a:t> 	against the affected family member; and</a:t>
            </a:r>
          </a:p>
          <a:p>
            <a:r>
              <a:rPr lang="en-US" sz="3000" b="1" dirty="0"/>
              <a:t>2.	the respondent is likely to continue to commit 	family violence against the affected family 	member or is likely to commit family violence 	against the affected family member again</a:t>
            </a:r>
          </a:p>
          <a:p>
            <a:endParaRPr lang="en-US" sz="2200" b="1" u="sng" dirty="0"/>
          </a:p>
        </p:txBody>
      </p:sp>
    </p:spTree>
    <p:extLst>
      <p:ext uri="{BB962C8B-B14F-4D97-AF65-F5344CB8AC3E}">
        <p14:creationId xmlns:p14="http://schemas.microsoft.com/office/powerpoint/2010/main" val="343625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CE2AF-57FA-7440-93DB-2DC3BA631B22}"/>
              </a:ext>
            </a:extLst>
          </p:cNvPr>
          <p:cNvSpPr>
            <a:spLocks noGrp="1"/>
          </p:cNvSpPr>
          <p:nvPr>
            <p:ph type="title"/>
          </p:nvPr>
        </p:nvSpPr>
        <p:spPr>
          <a:xfrm>
            <a:off x="2611808" y="808056"/>
            <a:ext cx="7958331" cy="765563"/>
          </a:xfrm>
        </p:spPr>
        <p:txBody>
          <a:bodyPr>
            <a:normAutofit/>
          </a:bodyPr>
          <a:lstStyle/>
          <a:p>
            <a:r>
              <a:rPr lang="en-US" sz="2800" dirty="0"/>
              <a:t>Personal Safety Intervention Orders Act 2010</a:t>
            </a:r>
          </a:p>
        </p:txBody>
      </p:sp>
      <p:sp>
        <p:nvSpPr>
          <p:cNvPr id="3" name="Content Placeholder 2">
            <a:extLst>
              <a:ext uri="{FF2B5EF4-FFF2-40B4-BE49-F238E27FC236}">
                <a16:creationId xmlns:a16="http://schemas.microsoft.com/office/drawing/2014/main" id="{AA936606-B318-9A44-91B6-E7B6E20F4847}"/>
              </a:ext>
            </a:extLst>
          </p:cNvPr>
          <p:cNvSpPr>
            <a:spLocks noGrp="1"/>
          </p:cNvSpPr>
          <p:nvPr>
            <p:ph idx="1"/>
          </p:nvPr>
        </p:nvSpPr>
        <p:spPr>
          <a:xfrm>
            <a:off x="2773599" y="1573618"/>
            <a:ext cx="7796540" cy="4912241"/>
          </a:xfrm>
        </p:spPr>
        <p:txBody>
          <a:bodyPr>
            <a:normAutofit fontScale="25000" lnSpcReduction="20000"/>
          </a:bodyPr>
          <a:lstStyle/>
          <a:p>
            <a:r>
              <a:rPr lang="en-US" sz="9200" u="sng" dirty="0"/>
              <a:t>Section 61 PSIO:</a:t>
            </a:r>
          </a:p>
          <a:p>
            <a:r>
              <a:rPr lang="en-US" sz="9200" dirty="0"/>
              <a:t>The court may make a final order if the court is satisfied, on the balance of probabilities, that the respondent has:</a:t>
            </a:r>
          </a:p>
          <a:p>
            <a:r>
              <a:rPr lang="en-US" sz="9200" dirty="0"/>
              <a:t>i.	committed </a:t>
            </a:r>
            <a:r>
              <a:rPr lang="en-US" sz="9200" i="1" dirty="0"/>
              <a:t>prohibited </a:t>
            </a:r>
            <a:r>
              <a:rPr lang="en-US" sz="9200" i="1" dirty="0" err="1"/>
              <a:t>behaviour</a:t>
            </a:r>
            <a:r>
              <a:rPr lang="en-US" sz="9200" i="1" dirty="0"/>
              <a:t> against the affected person and:</a:t>
            </a:r>
          </a:p>
          <a:p>
            <a:r>
              <a:rPr lang="en-US" sz="9200" i="1" dirty="0"/>
              <a:t>(A) is likely to continue to do so again; and</a:t>
            </a:r>
          </a:p>
          <a:p>
            <a:r>
              <a:rPr lang="en-US" sz="9200" i="1" dirty="0"/>
              <a:t>(B) the respondent’s prohibited behavior would cause a reasonable person to fear for his or her safety. </a:t>
            </a:r>
          </a:p>
          <a:p>
            <a:r>
              <a:rPr lang="en-US" sz="9200" i="1" dirty="0"/>
              <a:t>OR</a:t>
            </a:r>
          </a:p>
          <a:p>
            <a:endParaRPr lang="en-US" dirty="0"/>
          </a:p>
        </p:txBody>
      </p:sp>
    </p:spTree>
    <p:extLst>
      <p:ext uri="{BB962C8B-B14F-4D97-AF65-F5344CB8AC3E}">
        <p14:creationId xmlns:p14="http://schemas.microsoft.com/office/powerpoint/2010/main" val="219563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DF64-A68D-4441-8CAA-C160B5DF83E0}"/>
              </a:ext>
            </a:extLst>
          </p:cNvPr>
          <p:cNvSpPr>
            <a:spLocks noGrp="1"/>
          </p:cNvSpPr>
          <p:nvPr>
            <p:ph type="title"/>
          </p:nvPr>
        </p:nvSpPr>
        <p:spPr/>
        <p:txBody>
          <a:bodyPr/>
          <a:lstStyle/>
          <a:p>
            <a:r>
              <a:rPr lang="en-US" dirty="0"/>
              <a:t>s.61 PSIO</a:t>
            </a:r>
          </a:p>
        </p:txBody>
      </p:sp>
      <p:sp>
        <p:nvSpPr>
          <p:cNvPr id="3" name="Content Placeholder 2">
            <a:extLst>
              <a:ext uri="{FF2B5EF4-FFF2-40B4-BE49-F238E27FC236}">
                <a16:creationId xmlns:a16="http://schemas.microsoft.com/office/drawing/2014/main" id="{EA066FBD-F171-D64D-BD33-C74CAD4183E1}"/>
              </a:ext>
            </a:extLst>
          </p:cNvPr>
          <p:cNvSpPr>
            <a:spLocks noGrp="1"/>
          </p:cNvSpPr>
          <p:nvPr>
            <p:ph idx="1"/>
          </p:nvPr>
        </p:nvSpPr>
        <p:spPr/>
        <p:txBody>
          <a:bodyPr/>
          <a:lstStyle/>
          <a:p>
            <a:r>
              <a:rPr lang="en-US" sz="2800" i="1" dirty="0"/>
              <a:t>The respondent has stalked the affected person and is likely to continue to do so again; and </a:t>
            </a:r>
          </a:p>
          <a:p>
            <a:r>
              <a:rPr lang="en-US" sz="2800" i="1" dirty="0"/>
              <a:t>The respondent and affected person are not family members; and</a:t>
            </a:r>
          </a:p>
          <a:p>
            <a:r>
              <a:rPr lang="en-US" sz="2800" i="1" dirty="0"/>
              <a:t>It is appropriate in all the circumstances</a:t>
            </a:r>
          </a:p>
          <a:p>
            <a:endParaRPr lang="en-US" dirty="0"/>
          </a:p>
        </p:txBody>
      </p:sp>
    </p:spTree>
    <p:extLst>
      <p:ext uri="{BB962C8B-B14F-4D97-AF65-F5344CB8AC3E}">
        <p14:creationId xmlns:p14="http://schemas.microsoft.com/office/powerpoint/2010/main" val="4173604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327E-7C9D-A249-AE53-E1FBBE7490EF}"/>
              </a:ext>
            </a:extLst>
          </p:cNvPr>
          <p:cNvSpPr>
            <a:spLocks noGrp="1"/>
          </p:cNvSpPr>
          <p:nvPr>
            <p:ph type="title"/>
          </p:nvPr>
        </p:nvSpPr>
        <p:spPr/>
        <p:txBody>
          <a:bodyPr>
            <a:normAutofit/>
          </a:bodyPr>
          <a:lstStyle/>
          <a:p>
            <a:r>
              <a:rPr lang="en-US" dirty="0"/>
              <a:t>Inconsistencies between Intervention Orders and Children’s Court Orders: </a:t>
            </a:r>
          </a:p>
        </p:txBody>
      </p:sp>
      <p:sp>
        <p:nvSpPr>
          <p:cNvPr id="3" name="Content Placeholder 2">
            <a:extLst>
              <a:ext uri="{FF2B5EF4-FFF2-40B4-BE49-F238E27FC236}">
                <a16:creationId xmlns:a16="http://schemas.microsoft.com/office/drawing/2014/main" id="{248030D8-F9D2-CA4F-AC62-1DCD1B31CB60}"/>
              </a:ext>
            </a:extLst>
          </p:cNvPr>
          <p:cNvSpPr>
            <a:spLocks noGrp="1"/>
          </p:cNvSpPr>
          <p:nvPr>
            <p:ph idx="1"/>
          </p:nvPr>
        </p:nvSpPr>
        <p:spPr/>
        <p:txBody>
          <a:bodyPr>
            <a:normAutofit/>
          </a:bodyPr>
          <a:lstStyle/>
          <a:p>
            <a:r>
              <a:rPr lang="en-US" sz="2400" dirty="0">
                <a:latin typeface="+mj-lt"/>
              </a:rPr>
              <a:t>S. 173(1) FVPA: a family violence protection order applies despite any child protection order</a:t>
            </a:r>
          </a:p>
          <a:p>
            <a:r>
              <a:rPr lang="en-US" sz="2400" dirty="0">
                <a:latin typeface="+mj-lt"/>
              </a:rPr>
              <a:t>S. 129(1) PSIA: a personal safety intervention order applies despite any child protection order</a:t>
            </a:r>
          </a:p>
          <a:p>
            <a:pPr marL="0" indent="0">
              <a:buNone/>
            </a:pPr>
            <a:r>
              <a:rPr lang="en-US" sz="2400" dirty="0">
                <a:latin typeface="+mj-lt"/>
              </a:rPr>
              <a:t> </a:t>
            </a:r>
          </a:p>
        </p:txBody>
      </p:sp>
    </p:spTree>
    <p:extLst>
      <p:ext uri="{BB962C8B-B14F-4D97-AF65-F5344CB8AC3E}">
        <p14:creationId xmlns:p14="http://schemas.microsoft.com/office/powerpoint/2010/main" val="1429376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741C-4043-B942-AA10-465CC5611054}"/>
              </a:ext>
            </a:extLst>
          </p:cNvPr>
          <p:cNvSpPr>
            <a:spLocks noGrp="1"/>
          </p:cNvSpPr>
          <p:nvPr>
            <p:ph type="title"/>
          </p:nvPr>
        </p:nvSpPr>
        <p:spPr/>
        <p:txBody>
          <a:bodyPr/>
          <a:lstStyle/>
          <a:p>
            <a:r>
              <a:rPr lang="en-US" dirty="0"/>
              <a:t>Inconsistencies between Intervention Orders and Children’s Court Orders: </a:t>
            </a:r>
          </a:p>
        </p:txBody>
      </p:sp>
      <p:sp>
        <p:nvSpPr>
          <p:cNvPr id="3" name="Content Placeholder 2">
            <a:extLst>
              <a:ext uri="{FF2B5EF4-FFF2-40B4-BE49-F238E27FC236}">
                <a16:creationId xmlns:a16="http://schemas.microsoft.com/office/drawing/2014/main" id="{2D35D176-4F80-E145-9932-777891ACCA68}"/>
              </a:ext>
            </a:extLst>
          </p:cNvPr>
          <p:cNvSpPr>
            <a:spLocks noGrp="1"/>
          </p:cNvSpPr>
          <p:nvPr>
            <p:ph idx="1"/>
          </p:nvPr>
        </p:nvSpPr>
        <p:spPr/>
        <p:txBody>
          <a:bodyPr>
            <a:normAutofit/>
          </a:bodyPr>
          <a:lstStyle/>
          <a:p>
            <a:r>
              <a:rPr lang="en-US" sz="2400" dirty="0">
                <a:latin typeface="+mj-lt"/>
              </a:rPr>
              <a:t>Section 173(2) FVPA and Section 129(2) PSIA provide the Children’s Court with the power (on its own initiative) to revoke or vary the intervention order </a:t>
            </a:r>
            <a:r>
              <a:rPr lang="en-US" sz="2400" b="1" u="sng" dirty="0">
                <a:latin typeface="+mj-lt"/>
              </a:rPr>
              <a:t>to the extent it would be inconsistent </a:t>
            </a:r>
            <a:r>
              <a:rPr lang="en-US" sz="2400" dirty="0">
                <a:latin typeface="+mj-lt"/>
              </a:rPr>
              <a:t>with the order the Children’s Court proposes to make under the Children Youth and Families Act 2005</a:t>
            </a:r>
          </a:p>
        </p:txBody>
      </p:sp>
    </p:spTree>
    <p:extLst>
      <p:ext uri="{BB962C8B-B14F-4D97-AF65-F5344CB8AC3E}">
        <p14:creationId xmlns:p14="http://schemas.microsoft.com/office/powerpoint/2010/main" val="1667868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BE22-B051-3849-9DF4-B44E3C05E432}"/>
              </a:ext>
            </a:extLst>
          </p:cNvPr>
          <p:cNvSpPr>
            <a:spLocks noGrp="1"/>
          </p:cNvSpPr>
          <p:nvPr>
            <p:ph type="title"/>
          </p:nvPr>
        </p:nvSpPr>
        <p:spPr/>
        <p:txBody>
          <a:bodyPr/>
          <a:lstStyle/>
          <a:p>
            <a:r>
              <a:rPr lang="en-US" dirty="0"/>
              <a:t>Intervention Orders and Community Corrections Orders</a:t>
            </a:r>
          </a:p>
        </p:txBody>
      </p:sp>
      <p:sp>
        <p:nvSpPr>
          <p:cNvPr id="3" name="Content Placeholder 2">
            <a:extLst>
              <a:ext uri="{FF2B5EF4-FFF2-40B4-BE49-F238E27FC236}">
                <a16:creationId xmlns:a16="http://schemas.microsoft.com/office/drawing/2014/main" id="{C23F4FE5-BF6F-684E-9625-4222E0E76188}"/>
              </a:ext>
            </a:extLst>
          </p:cNvPr>
          <p:cNvSpPr>
            <a:spLocks noGrp="1"/>
          </p:cNvSpPr>
          <p:nvPr>
            <p:ph idx="1"/>
          </p:nvPr>
        </p:nvSpPr>
        <p:spPr/>
        <p:txBody>
          <a:bodyPr>
            <a:normAutofit/>
          </a:bodyPr>
          <a:lstStyle/>
          <a:p>
            <a:r>
              <a:rPr lang="en-US" sz="2400" dirty="0"/>
              <a:t>Section 175A FVPA:</a:t>
            </a:r>
          </a:p>
          <a:p>
            <a:r>
              <a:rPr lang="en-US" sz="2400" dirty="0"/>
              <a:t>The effect of this condition is that an inconsistent family violence order prevails over a community correction order that was made earlier in time</a:t>
            </a:r>
          </a:p>
        </p:txBody>
      </p:sp>
    </p:spTree>
    <p:extLst>
      <p:ext uri="{BB962C8B-B14F-4D97-AF65-F5344CB8AC3E}">
        <p14:creationId xmlns:p14="http://schemas.microsoft.com/office/powerpoint/2010/main" val="2978003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0BB4-4CDD-7D4B-BD89-87F9E3219E1B}"/>
              </a:ext>
            </a:extLst>
          </p:cNvPr>
          <p:cNvSpPr>
            <a:spLocks noGrp="1"/>
          </p:cNvSpPr>
          <p:nvPr>
            <p:ph type="title"/>
          </p:nvPr>
        </p:nvSpPr>
        <p:spPr/>
        <p:txBody>
          <a:bodyPr>
            <a:normAutofit/>
          </a:bodyPr>
          <a:lstStyle/>
          <a:p>
            <a:r>
              <a:rPr lang="en-US" sz="2700" dirty="0"/>
              <a:t>Intervention Orders and Family Law- Division 11 of Part VII </a:t>
            </a:r>
            <a:r>
              <a:rPr lang="en-US" sz="2700" i="1" dirty="0"/>
              <a:t>Family Law Act </a:t>
            </a:r>
            <a:r>
              <a:rPr lang="en-US" sz="2700" dirty="0"/>
              <a:t>1975 (</a:t>
            </a:r>
            <a:r>
              <a:rPr lang="en-US" sz="2700" dirty="0" err="1"/>
              <a:t>Cth</a:t>
            </a:r>
            <a:r>
              <a:rPr lang="en-US" dirty="0"/>
              <a:t>) </a:t>
            </a:r>
          </a:p>
        </p:txBody>
      </p:sp>
      <p:sp>
        <p:nvSpPr>
          <p:cNvPr id="3" name="Content Placeholder 2">
            <a:extLst>
              <a:ext uri="{FF2B5EF4-FFF2-40B4-BE49-F238E27FC236}">
                <a16:creationId xmlns:a16="http://schemas.microsoft.com/office/drawing/2014/main" id="{61C97845-2F96-5943-A02C-4DF00770F7BA}"/>
              </a:ext>
            </a:extLst>
          </p:cNvPr>
          <p:cNvSpPr>
            <a:spLocks noGrp="1"/>
          </p:cNvSpPr>
          <p:nvPr>
            <p:ph idx="1"/>
          </p:nvPr>
        </p:nvSpPr>
        <p:spPr/>
        <p:txBody>
          <a:bodyPr/>
          <a:lstStyle/>
          <a:p>
            <a:r>
              <a:rPr lang="en-US" dirty="0"/>
              <a:t>Section 176 FVPA; Section 68P; 68R; 69H and 69J Family Law Act (</a:t>
            </a:r>
            <a:r>
              <a:rPr lang="en-US" dirty="0" err="1"/>
              <a:t>Cth</a:t>
            </a:r>
            <a:r>
              <a:rPr lang="en-US" dirty="0"/>
              <a:t>) </a:t>
            </a:r>
          </a:p>
          <a:p>
            <a:r>
              <a:rPr lang="en-US" dirty="0"/>
              <a:t>The general rule is that contact orders under the Family Law Act prevail over inconsistent orders under the family violence legislation. However, when dealing with family violence orders, the State Magistrates or Children’s Courts have jurisdiction to revive, vary, suspend or discharge family law orders. </a:t>
            </a:r>
          </a:p>
        </p:txBody>
      </p:sp>
    </p:spTree>
    <p:extLst>
      <p:ext uri="{BB962C8B-B14F-4D97-AF65-F5344CB8AC3E}">
        <p14:creationId xmlns:p14="http://schemas.microsoft.com/office/powerpoint/2010/main" val="2517515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3B75-399A-8049-AD8E-14E06650A023}"/>
              </a:ext>
            </a:extLst>
          </p:cNvPr>
          <p:cNvSpPr>
            <a:spLocks noGrp="1"/>
          </p:cNvSpPr>
          <p:nvPr>
            <p:ph type="title"/>
          </p:nvPr>
        </p:nvSpPr>
        <p:spPr/>
        <p:txBody>
          <a:bodyPr>
            <a:normAutofit fontScale="90000"/>
          </a:bodyPr>
          <a:lstStyle/>
          <a:p>
            <a:r>
              <a:rPr lang="en-US" sz="3600" dirty="0"/>
              <a:t>Intervention Orders and </a:t>
            </a:r>
            <a:r>
              <a:rPr lang="en-US" sz="3600" i="1" dirty="0"/>
              <a:t>Family Law Act </a:t>
            </a:r>
            <a:r>
              <a:rPr lang="en-US" sz="3600" dirty="0"/>
              <a:t>1975 (</a:t>
            </a:r>
            <a:r>
              <a:rPr lang="en-US" sz="3600" dirty="0" err="1"/>
              <a:t>Cth</a:t>
            </a:r>
            <a:r>
              <a:rPr lang="en-US" dirty="0"/>
              <a:t>)</a:t>
            </a:r>
          </a:p>
        </p:txBody>
      </p:sp>
      <p:sp>
        <p:nvSpPr>
          <p:cNvPr id="3" name="Content Placeholder 2">
            <a:extLst>
              <a:ext uri="{FF2B5EF4-FFF2-40B4-BE49-F238E27FC236}">
                <a16:creationId xmlns:a16="http://schemas.microsoft.com/office/drawing/2014/main" id="{2C239289-CF4C-AB4E-91F9-424319958797}"/>
              </a:ext>
            </a:extLst>
          </p:cNvPr>
          <p:cNvSpPr>
            <a:spLocks noGrp="1"/>
          </p:cNvSpPr>
          <p:nvPr>
            <p:ph idx="1"/>
          </p:nvPr>
        </p:nvSpPr>
        <p:spPr>
          <a:xfrm>
            <a:off x="2197730" y="1885285"/>
            <a:ext cx="7796540" cy="4339677"/>
          </a:xfrm>
        </p:spPr>
        <p:txBody>
          <a:bodyPr>
            <a:normAutofit lnSpcReduction="10000"/>
          </a:bodyPr>
          <a:lstStyle/>
          <a:p>
            <a:endParaRPr lang="en-US" dirty="0"/>
          </a:p>
          <a:p>
            <a:r>
              <a:rPr lang="en-US" dirty="0"/>
              <a:t>Section 68R: In order to exercise the power to revive, vary, discharge or suspend a Family Law Act Order, a Magistrates’ or Children’s Court must:</a:t>
            </a:r>
          </a:p>
          <a:p>
            <a:r>
              <a:rPr lang="en-US" dirty="0"/>
              <a:t>1. be making  or varying a FVIVO in the proceeding and</a:t>
            </a:r>
          </a:p>
          <a:p>
            <a:r>
              <a:rPr lang="en-US" dirty="0"/>
              <a:t>2. the court must have material that was not before the court that made the order and</a:t>
            </a:r>
          </a:p>
          <a:p>
            <a:r>
              <a:rPr lang="en-US" dirty="0"/>
              <a:t>3. the court must be satisfied that it is appropriate to do so because the earlier (Family Law Act) order exposes or is likely to expose a person to family violence</a:t>
            </a:r>
          </a:p>
          <a:p>
            <a:endParaRPr lang="en-US" sz="2400" dirty="0"/>
          </a:p>
          <a:p>
            <a:endParaRPr lang="en-US" sz="2400" dirty="0"/>
          </a:p>
        </p:txBody>
      </p:sp>
    </p:spTree>
    <p:extLst>
      <p:ext uri="{BB962C8B-B14F-4D97-AF65-F5344CB8AC3E}">
        <p14:creationId xmlns:p14="http://schemas.microsoft.com/office/powerpoint/2010/main" val="972185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9D8C-DC1F-AE41-9D02-BC31D50A93CF}"/>
              </a:ext>
            </a:extLst>
          </p:cNvPr>
          <p:cNvSpPr>
            <a:spLocks noGrp="1"/>
          </p:cNvSpPr>
          <p:nvPr>
            <p:ph type="title"/>
          </p:nvPr>
        </p:nvSpPr>
        <p:spPr/>
        <p:txBody>
          <a:bodyPr/>
          <a:lstStyle/>
          <a:p>
            <a:r>
              <a:rPr lang="en-US" sz="3200" dirty="0"/>
              <a:t>Intervention Orders and </a:t>
            </a:r>
            <a:r>
              <a:rPr lang="en-US" sz="3200" i="1" dirty="0"/>
              <a:t>Family Law Act </a:t>
            </a:r>
            <a:r>
              <a:rPr lang="en-US" sz="3200" dirty="0"/>
              <a:t>1975 (</a:t>
            </a:r>
            <a:r>
              <a:rPr lang="en-US" sz="3200" dirty="0" err="1"/>
              <a:t>Cth</a:t>
            </a:r>
            <a:r>
              <a:rPr lang="en-US" dirty="0"/>
              <a:t>)</a:t>
            </a:r>
          </a:p>
        </p:txBody>
      </p:sp>
      <p:sp>
        <p:nvSpPr>
          <p:cNvPr id="3" name="Content Placeholder 2">
            <a:extLst>
              <a:ext uri="{FF2B5EF4-FFF2-40B4-BE49-F238E27FC236}">
                <a16:creationId xmlns:a16="http://schemas.microsoft.com/office/drawing/2014/main" id="{397BB6B9-BA2B-8643-B399-A0D6C7167001}"/>
              </a:ext>
            </a:extLst>
          </p:cNvPr>
          <p:cNvSpPr>
            <a:spLocks noGrp="1"/>
          </p:cNvSpPr>
          <p:nvPr>
            <p:ph idx="1"/>
          </p:nvPr>
        </p:nvSpPr>
        <p:spPr/>
        <p:txBody>
          <a:bodyPr>
            <a:normAutofit/>
          </a:bodyPr>
          <a:lstStyle/>
          <a:p>
            <a:r>
              <a:rPr lang="en-US" sz="2400" dirty="0"/>
              <a:t>Both the FLA and the FVPA are silent about inconsistencies between state intervention orders and the Family Law Act </a:t>
            </a:r>
            <a:r>
              <a:rPr lang="en-US" sz="2400" b="1" dirty="0"/>
              <a:t>residence orders</a:t>
            </a:r>
            <a:r>
              <a:rPr lang="en-US" sz="2400" dirty="0"/>
              <a:t>.</a:t>
            </a:r>
          </a:p>
        </p:txBody>
      </p:sp>
    </p:spTree>
    <p:extLst>
      <p:ext uri="{BB962C8B-B14F-4D97-AF65-F5344CB8AC3E}">
        <p14:creationId xmlns:p14="http://schemas.microsoft.com/office/powerpoint/2010/main" val="3854051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A9632-A11E-334A-8C0E-6B5BC4563D2F}"/>
              </a:ext>
            </a:extLst>
          </p:cNvPr>
          <p:cNvSpPr>
            <a:spLocks noGrp="1"/>
          </p:cNvSpPr>
          <p:nvPr>
            <p:ph type="title"/>
          </p:nvPr>
        </p:nvSpPr>
        <p:spPr/>
        <p:txBody>
          <a:bodyPr/>
          <a:lstStyle/>
          <a:p>
            <a:r>
              <a:rPr lang="en-US" dirty="0"/>
              <a:t>Natural Justice &amp; Procedural Fairness</a:t>
            </a:r>
          </a:p>
        </p:txBody>
      </p:sp>
      <p:sp>
        <p:nvSpPr>
          <p:cNvPr id="3" name="Content Placeholder 2">
            <a:extLst>
              <a:ext uri="{FF2B5EF4-FFF2-40B4-BE49-F238E27FC236}">
                <a16:creationId xmlns:a16="http://schemas.microsoft.com/office/drawing/2014/main" id="{D1EBBCA5-1232-244A-A009-6843376757BD}"/>
              </a:ext>
            </a:extLst>
          </p:cNvPr>
          <p:cNvSpPr>
            <a:spLocks noGrp="1"/>
          </p:cNvSpPr>
          <p:nvPr>
            <p:ph idx="1"/>
          </p:nvPr>
        </p:nvSpPr>
        <p:spPr/>
        <p:txBody>
          <a:bodyPr>
            <a:normAutofit/>
          </a:bodyPr>
          <a:lstStyle/>
          <a:p>
            <a:r>
              <a:rPr lang="en-US" sz="2400" dirty="0"/>
              <a:t>Before a court determines  a case on grounds which are not advanced in the application, the  parties must be forewarned and given an opportunity to respond, call evidence and make submissions.</a:t>
            </a:r>
          </a:p>
        </p:txBody>
      </p:sp>
    </p:spTree>
    <p:extLst>
      <p:ext uri="{BB962C8B-B14F-4D97-AF65-F5344CB8AC3E}">
        <p14:creationId xmlns:p14="http://schemas.microsoft.com/office/powerpoint/2010/main" val="288328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0A7E-455D-EB4A-B22D-DD974EBDA90E}"/>
              </a:ext>
            </a:extLst>
          </p:cNvPr>
          <p:cNvSpPr>
            <a:spLocks noGrp="1"/>
          </p:cNvSpPr>
          <p:nvPr>
            <p:ph type="title"/>
          </p:nvPr>
        </p:nvSpPr>
        <p:spPr/>
        <p:txBody>
          <a:bodyPr/>
          <a:lstStyle/>
          <a:p>
            <a:r>
              <a:rPr lang="en-US" dirty="0"/>
              <a:t>Natural Justice &amp; Procedural Fairness</a:t>
            </a:r>
          </a:p>
        </p:txBody>
      </p:sp>
      <p:sp>
        <p:nvSpPr>
          <p:cNvPr id="3" name="Content Placeholder 2">
            <a:extLst>
              <a:ext uri="{FF2B5EF4-FFF2-40B4-BE49-F238E27FC236}">
                <a16:creationId xmlns:a16="http://schemas.microsoft.com/office/drawing/2014/main" id="{77945722-A875-A24E-8B1D-AEC9C06E46BE}"/>
              </a:ext>
            </a:extLst>
          </p:cNvPr>
          <p:cNvSpPr>
            <a:spLocks noGrp="1"/>
          </p:cNvSpPr>
          <p:nvPr>
            <p:ph idx="1"/>
          </p:nvPr>
        </p:nvSpPr>
        <p:spPr/>
        <p:txBody>
          <a:bodyPr/>
          <a:lstStyle/>
          <a:p>
            <a:r>
              <a:rPr lang="en-AU" i="1" dirty="0"/>
              <a:t>YY v ZZ &amp; Anor</a:t>
            </a:r>
            <a:r>
              <a:rPr lang="en-AU" dirty="0"/>
              <a:t> [2013] VSC 743 at [79]:</a:t>
            </a:r>
          </a:p>
          <a:p>
            <a:r>
              <a:rPr lang="en-AU" i="1" dirty="0"/>
              <a:t>disclosure of an adverse conclusion will be necessary where the conclusion is not obvious or anticipated or is not ‘reasonably to be expected’. Each of these slightly differing expressions suggests that procedural fairness may require an adverse conclusion which is not immediately obvious to the parties to be put to them for comment before it can fairly be made.</a:t>
            </a:r>
          </a:p>
          <a:p>
            <a:r>
              <a:rPr lang="en-AU" dirty="0">
                <a:hlinkClick r:id="rId3"/>
              </a:rPr>
              <a:t>http://www.austlii.edu.au/cgi-bin/viewdoc/au/cases/vic/VSC/2013/743.html</a:t>
            </a:r>
            <a:endParaRPr lang="en-US" dirty="0"/>
          </a:p>
        </p:txBody>
      </p:sp>
    </p:spTree>
    <p:extLst>
      <p:ext uri="{BB962C8B-B14F-4D97-AF65-F5344CB8AC3E}">
        <p14:creationId xmlns:p14="http://schemas.microsoft.com/office/powerpoint/2010/main" val="2991138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5F64-CA72-4E46-9479-A8A0EA5C5959}"/>
              </a:ext>
            </a:extLst>
          </p:cNvPr>
          <p:cNvSpPr>
            <a:spLocks noGrp="1"/>
          </p:cNvSpPr>
          <p:nvPr>
            <p:ph type="title"/>
          </p:nvPr>
        </p:nvSpPr>
        <p:spPr/>
        <p:txBody>
          <a:bodyPr/>
          <a:lstStyle/>
          <a:p>
            <a:r>
              <a:rPr lang="en-US" dirty="0"/>
              <a:t>Your witnesses</a:t>
            </a:r>
          </a:p>
        </p:txBody>
      </p:sp>
      <p:sp>
        <p:nvSpPr>
          <p:cNvPr id="3" name="Content Placeholder 2">
            <a:extLst>
              <a:ext uri="{FF2B5EF4-FFF2-40B4-BE49-F238E27FC236}">
                <a16:creationId xmlns:a16="http://schemas.microsoft.com/office/drawing/2014/main" id="{10D93AC6-C04D-2141-A9CF-8D55B0A0BF0F}"/>
              </a:ext>
            </a:extLst>
          </p:cNvPr>
          <p:cNvSpPr>
            <a:spLocks noGrp="1"/>
          </p:cNvSpPr>
          <p:nvPr>
            <p:ph idx="1"/>
          </p:nvPr>
        </p:nvSpPr>
        <p:spPr>
          <a:xfrm>
            <a:off x="2773599" y="1354667"/>
            <a:ext cx="7796540" cy="4944533"/>
          </a:xfrm>
        </p:spPr>
        <p:txBody>
          <a:bodyPr>
            <a:normAutofit fontScale="92500"/>
          </a:bodyPr>
          <a:lstStyle/>
          <a:p>
            <a:r>
              <a:rPr lang="en-US" sz="2400" dirty="0"/>
              <a:t>Order 7 of the Magistrates Court (Family Violence Protection) Rules 2008 and section 352 of the Children, Youth and Families Act 2005- subpoena and witness summons to compel a person to give evidence, attend to produce a document or thing or both.</a:t>
            </a:r>
          </a:p>
          <a:p>
            <a:r>
              <a:rPr lang="en-US" sz="2400" dirty="0"/>
              <a:t>Use these provisions to ensure your witness attends at the intervention order hearing. DO NOT rely on your client’s instructions: “Yeah x was there, I’ll get him to come”.</a:t>
            </a:r>
          </a:p>
          <a:p>
            <a:r>
              <a:rPr lang="en-US" sz="2400" dirty="0"/>
              <a:t>A witness summons will make it easier for the witness to obtain leave from work etc.</a:t>
            </a:r>
          </a:p>
          <a:p>
            <a:endParaRPr lang="en-US" sz="2400" dirty="0"/>
          </a:p>
        </p:txBody>
      </p:sp>
    </p:spTree>
    <p:extLst>
      <p:ext uri="{BB962C8B-B14F-4D97-AF65-F5344CB8AC3E}">
        <p14:creationId xmlns:p14="http://schemas.microsoft.com/office/powerpoint/2010/main" val="1518971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8D1DF-2DDD-C242-8706-F3CB2ECA33DD}"/>
              </a:ext>
            </a:extLst>
          </p:cNvPr>
          <p:cNvSpPr>
            <a:spLocks noGrp="1"/>
          </p:cNvSpPr>
          <p:nvPr>
            <p:ph type="title"/>
          </p:nvPr>
        </p:nvSpPr>
        <p:spPr/>
        <p:txBody>
          <a:bodyPr/>
          <a:lstStyle/>
          <a:p>
            <a:r>
              <a:rPr lang="en-US" dirty="0"/>
              <a:t>Your witnesses</a:t>
            </a:r>
          </a:p>
        </p:txBody>
      </p:sp>
      <p:sp>
        <p:nvSpPr>
          <p:cNvPr id="3" name="Content Placeholder 2">
            <a:extLst>
              <a:ext uri="{FF2B5EF4-FFF2-40B4-BE49-F238E27FC236}">
                <a16:creationId xmlns:a16="http://schemas.microsoft.com/office/drawing/2014/main" id="{2B5959B8-DCDB-374F-9AAB-FBFB4DA6C4E5}"/>
              </a:ext>
            </a:extLst>
          </p:cNvPr>
          <p:cNvSpPr>
            <a:spLocks noGrp="1"/>
          </p:cNvSpPr>
          <p:nvPr>
            <p:ph idx="1"/>
          </p:nvPr>
        </p:nvSpPr>
        <p:spPr>
          <a:xfrm>
            <a:off x="1621861" y="1490133"/>
            <a:ext cx="8948278" cy="5063067"/>
          </a:xfrm>
        </p:spPr>
        <p:txBody>
          <a:bodyPr>
            <a:normAutofit lnSpcReduction="10000"/>
          </a:bodyPr>
          <a:lstStyle/>
          <a:p>
            <a:endParaRPr lang="en-US" sz="2400" dirty="0"/>
          </a:p>
          <a:p>
            <a:r>
              <a:rPr lang="en-US" sz="2400" dirty="0"/>
              <a:t>Section 67 FVPA and section 49 PSIA: a child, other than an applicant for a family violence intervention order or a respondent, must not give evidence for the purposes of the proceeding without leave of the court.</a:t>
            </a:r>
          </a:p>
          <a:p>
            <a:r>
              <a:rPr lang="en-US" sz="2400" dirty="0"/>
              <a:t>The court must have regard to:</a:t>
            </a:r>
          </a:p>
          <a:p>
            <a:r>
              <a:rPr lang="en-US" sz="2400" dirty="0"/>
              <a:t>(2) 	(a) 	the desirability of protecting children </a:t>
            </a:r>
            <a:r>
              <a:rPr lang="en-AU" sz="2400" dirty="0">
                <a:latin typeface="+mj-lt"/>
              </a:rPr>
              <a:t>from 			unnecessary exposure to the court system; and</a:t>
            </a:r>
          </a:p>
          <a:p>
            <a:r>
              <a:rPr lang="en-AU" sz="2400" dirty="0">
                <a:latin typeface="+mj-lt"/>
              </a:rPr>
              <a:t>        (b)     	the harm that could occur to the child and to family 		relationships if the child gives evidence.</a:t>
            </a:r>
          </a:p>
          <a:p>
            <a:endParaRPr lang="en-US" sz="2400" dirty="0"/>
          </a:p>
        </p:txBody>
      </p:sp>
    </p:spTree>
    <p:extLst>
      <p:ext uri="{BB962C8B-B14F-4D97-AF65-F5344CB8AC3E}">
        <p14:creationId xmlns:p14="http://schemas.microsoft.com/office/powerpoint/2010/main" val="2438537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05CE-E403-184E-A78F-525E879BB3FA}"/>
              </a:ext>
            </a:extLst>
          </p:cNvPr>
          <p:cNvSpPr>
            <a:spLocks noGrp="1"/>
          </p:cNvSpPr>
          <p:nvPr>
            <p:ph type="title"/>
          </p:nvPr>
        </p:nvSpPr>
        <p:spPr/>
        <p:txBody>
          <a:bodyPr/>
          <a:lstStyle/>
          <a:p>
            <a:r>
              <a:rPr lang="en-US" dirty="0"/>
              <a:t>Intervention Order Hearings-Evidence</a:t>
            </a:r>
          </a:p>
        </p:txBody>
      </p:sp>
      <p:sp>
        <p:nvSpPr>
          <p:cNvPr id="3" name="Content Placeholder 2">
            <a:extLst>
              <a:ext uri="{FF2B5EF4-FFF2-40B4-BE49-F238E27FC236}">
                <a16:creationId xmlns:a16="http://schemas.microsoft.com/office/drawing/2014/main" id="{3E8AC41C-43BA-044C-BF1E-D9655D2B6DB1}"/>
              </a:ext>
            </a:extLst>
          </p:cNvPr>
          <p:cNvSpPr>
            <a:spLocks noGrp="1"/>
          </p:cNvSpPr>
          <p:nvPr>
            <p:ph idx="1"/>
          </p:nvPr>
        </p:nvSpPr>
        <p:spPr>
          <a:xfrm>
            <a:off x="2773599" y="2052116"/>
            <a:ext cx="7796540" cy="4196284"/>
          </a:xfrm>
        </p:spPr>
        <p:txBody>
          <a:bodyPr>
            <a:normAutofit fontScale="85000" lnSpcReduction="10000"/>
          </a:bodyPr>
          <a:lstStyle/>
          <a:p>
            <a:pPr marL="0" indent="0">
              <a:buNone/>
            </a:pPr>
            <a:r>
              <a:rPr lang="en-US" sz="2400" dirty="0"/>
              <a:t>The respondent (or, I would argue, the applicant) may seek to adduce evidence to embarrass or humiliate the protected person.</a:t>
            </a:r>
          </a:p>
          <a:p>
            <a:pPr marL="0" indent="0">
              <a:buNone/>
            </a:pPr>
            <a:r>
              <a:rPr lang="en-US" sz="2400" dirty="0"/>
              <a:t>Section 65(3) FVPA and section 47 PSIA state:</a:t>
            </a:r>
          </a:p>
          <a:p>
            <a:pPr marL="0" indent="0">
              <a:buNone/>
            </a:pPr>
            <a:r>
              <a:rPr lang="en-US" sz="2400" dirty="0"/>
              <a:t>The court has broad power to exclude or to limit the use of evidence if satisfied:</a:t>
            </a:r>
          </a:p>
          <a:p>
            <a:pPr marL="457200" indent="-457200">
              <a:buAutoNum type="alphaLcParenBoth"/>
            </a:pPr>
            <a:r>
              <a:rPr lang="en-US" sz="2400" dirty="0"/>
              <a:t>It is just and equitable to do so; </a:t>
            </a:r>
            <a:r>
              <a:rPr lang="en-US" sz="2400" b="1" u="sng" dirty="0"/>
              <a:t>OR</a:t>
            </a:r>
            <a:endParaRPr lang="en-US" sz="2400" dirty="0"/>
          </a:p>
          <a:p>
            <a:pPr marL="457200" indent="-457200">
              <a:buAutoNum type="alphaLcParenBoth"/>
            </a:pPr>
            <a:r>
              <a:rPr lang="en-US" sz="2400" dirty="0"/>
              <a:t>The probative value of the evidence is substantially outweighed by the danger that the evidence may be </a:t>
            </a:r>
            <a:r>
              <a:rPr lang="en-US" sz="2400" i="1" dirty="0"/>
              <a:t>unfairly </a:t>
            </a:r>
            <a:r>
              <a:rPr lang="en-US" sz="2400" dirty="0"/>
              <a:t>prejudicial to a party, or misleading or confusing</a:t>
            </a:r>
          </a:p>
        </p:txBody>
      </p:sp>
    </p:spTree>
    <p:extLst>
      <p:ext uri="{BB962C8B-B14F-4D97-AF65-F5344CB8AC3E}">
        <p14:creationId xmlns:p14="http://schemas.microsoft.com/office/powerpoint/2010/main" val="4246395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BFA6-047E-C443-8A00-2466EC03CA05}"/>
              </a:ext>
            </a:extLst>
          </p:cNvPr>
          <p:cNvSpPr>
            <a:spLocks noGrp="1"/>
          </p:cNvSpPr>
          <p:nvPr>
            <p:ph type="title"/>
          </p:nvPr>
        </p:nvSpPr>
        <p:spPr/>
        <p:txBody>
          <a:bodyPr/>
          <a:lstStyle/>
          <a:p>
            <a:r>
              <a:rPr lang="en-US" dirty="0"/>
              <a:t>Intervention Order Hearings-Evidence</a:t>
            </a:r>
          </a:p>
        </p:txBody>
      </p:sp>
      <p:sp>
        <p:nvSpPr>
          <p:cNvPr id="3" name="Content Placeholder 2">
            <a:extLst>
              <a:ext uri="{FF2B5EF4-FFF2-40B4-BE49-F238E27FC236}">
                <a16:creationId xmlns:a16="http://schemas.microsoft.com/office/drawing/2014/main" id="{86485AB1-E6BF-A542-B868-64EC63F6A92D}"/>
              </a:ext>
            </a:extLst>
          </p:cNvPr>
          <p:cNvSpPr>
            <a:spLocks noGrp="1"/>
          </p:cNvSpPr>
          <p:nvPr>
            <p:ph idx="1"/>
          </p:nvPr>
        </p:nvSpPr>
        <p:spPr/>
        <p:txBody>
          <a:bodyPr>
            <a:normAutofit/>
          </a:bodyPr>
          <a:lstStyle/>
          <a:p>
            <a:r>
              <a:rPr lang="en-US" sz="2400" dirty="0"/>
              <a:t>The court could limit or refuse to admit evidence of unnecessary collateral matters, or matters that may cause undue waste of time pursuant to section 65(3) FVPA and section 47 PSIA</a:t>
            </a:r>
          </a:p>
        </p:txBody>
      </p:sp>
    </p:spTree>
    <p:extLst>
      <p:ext uri="{BB962C8B-B14F-4D97-AF65-F5344CB8AC3E}">
        <p14:creationId xmlns:p14="http://schemas.microsoft.com/office/powerpoint/2010/main" val="159647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53517-A74B-CD4B-A2C2-23F17A8BEAC5}"/>
              </a:ext>
            </a:extLst>
          </p:cNvPr>
          <p:cNvSpPr>
            <a:spLocks noGrp="1"/>
          </p:cNvSpPr>
          <p:nvPr>
            <p:ph type="title"/>
          </p:nvPr>
        </p:nvSpPr>
        <p:spPr/>
        <p:txBody>
          <a:bodyPr/>
          <a:lstStyle/>
          <a:p>
            <a:r>
              <a:rPr lang="en-US" dirty="0"/>
              <a:t>Intervention Order Hearings-Evidence</a:t>
            </a:r>
          </a:p>
        </p:txBody>
      </p:sp>
      <p:sp>
        <p:nvSpPr>
          <p:cNvPr id="3" name="Content Placeholder 2">
            <a:extLst>
              <a:ext uri="{FF2B5EF4-FFF2-40B4-BE49-F238E27FC236}">
                <a16:creationId xmlns:a16="http://schemas.microsoft.com/office/drawing/2014/main" id="{500CECCC-75CD-B947-BECC-E7123E7444EC}"/>
              </a:ext>
            </a:extLst>
          </p:cNvPr>
          <p:cNvSpPr>
            <a:spLocks noGrp="1"/>
          </p:cNvSpPr>
          <p:nvPr>
            <p:ph idx="1"/>
          </p:nvPr>
        </p:nvSpPr>
        <p:spPr/>
        <p:txBody>
          <a:bodyPr>
            <a:normAutofit/>
          </a:bodyPr>
          <a:lstStyle/>
          <a:p>
            <a:r>
              <a:rPr lang="en-US" b="1" u="sng" dirty="0"/>
              <a:t>Improper Questions:</a:t>
            </a:r>
          </a:p>
          <a:p>
            <a:r>
              <a:rPr lang="en-US" dirty="0"/>
              <a:t>Section 65(2) FVPA section 47 PSIA and section </a:t>
            </a:r>
            <a:r>
              <a:rPr lang="en-US" i="1" dirty="0"/>
              <a:t>41 Evidence Act</a:t>
            </a:r>
          </a:p>
          <a:p>
            <a:r>
              <a:rPr lang="en-US" dirty="0"/>
              <a:t>The court must disallow improper questions asked during cross-examination of vulnerable witnesses unless satisfied that the question is necessary;</a:t>
            </a:r>
          </a:p>
          <a:p>
            <a:r>
              <a:rPr lang="en-US" dirty="0"/>
              <a:t>The court may disallow improper questions asked in cross-examination of any witness.</a:t>
            </a:r>
          </a:p>
        </p:txBody>
      </p:sp>
    </p:spTree>
    <p:extLst>
      <p:ext uri="{BB962C8B-B14F-4D97-AF65-F5344CB8AC3E}">
        <p14:creationId xmlns:p14="http://schemas.microsoft.com/office/powerpoint/2010/main" val="2958249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38CFF-ABF1-8A46-B34A-097CFCE47F89}"/>
              </a:ext>
            </a:extLst>
          </p:cNvPr>
          <p:cNvSpPr>
            <a:spLocks noGrp="1"/>
          </p:cNvSpPr>
          <p:nvPr>
            <p:ph type="title"/>
          </p:nvPr>
        </p:nvSpPr>
        <p:spPr/>
        <p:txBody>
          <a:bodyPr/>
          <a:lstStyle/>
          <a:p>
            <a:r>
              <a:rPr lang="en-US" dirty="0"/>
              <a:t>Expert Witnesses</a:t>
            </a:r>
          </a:p>
        </p:txBody>
      </p:sp>
      <p:sp>
        <p:nvSpPr>
          <p:cNvPr id="3" name="Content Placeholder 2">
            <a:extLst>
              <a:ext uri="{FF2B5EF4-FFF2-40B4-BE49-F238E27FC236}">
                <a16:creationId xmlns:a16="http://schemas.microsoft.com/office/drawing/2014/main" id="{FF5D5450-8596-9346-903F-7271C501BC82}"/>
              </a:ext>
            </a:extLst>
          </p:cNvPr>
          <p:cNvSpPr>
            <a:spLocks noGrp="1"/>
          </p:cNvSpPr>
          <p:nvPr>
            <p:ph idx="1"/>
          </p:nvPr>
        </p:nvSpPr>
        <p:spPr/>
        <p:txBody>
          <a:bodyPr>
            <a:normAutofit fontScale="92500" lnSpcReduction="20000"/>
          </a:bodyPr>
          <a:lstStyle/>
          <a:p>
            <a:r>
              <a:rPr lang="en-US" sz="2400" dirty="0"/>
              <a:t>Often Applicants in FVPA applications will call psychologists and counsellors who have been working with the protected person or affected family member. </a:t>
            </a:r>
          </a:p>
          <a:p>
            <a:r>
              <a:rPr lang="en-US" sz="2400" dirty="0"/>
              <a:t>Section 73 FVPA allows the court to receive evidence from expert witnesses about the dynamics and characteristics of family violence. However, often these witnesses are called to corroborate the applicant’s version of events. </a:t>
            </a:r>
            <a:r>
              <a:rPr lang="en-US" sz="2400" dirty="0" err="1"/>
              <a:t>ie</a:t>
            </a:r>
            <a:r>
              <a:rPr lang="en-US" sz="2400" dirty="0"/>
              <a:t>. to support a fact in issue. How helpful is this?</a:t>
            </a:r>
          </a:p>
          <a:p>
            <a:r>
              <a:rPr lang="en-US" sz="2400" dirty="0"/>
              <a:t>The VLRD Final Report on Family Violence did not recommend the increased use of expert evidence. </a:t>
            </a:r>
          </a:p>
        </p:txBody>
      </p:sp>
    </p:spTree>
    <p:extLst>
      <p:ext uri="{BB962C8B-B14F-4D97-AF65-F5344CB8AC3E}">
        <p14:creationId xmlns:p14="http://schemas.microsoft.com/office/powerpoint/2010/main" val="1832852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9530D-DCB3-3444-8592-30BCA13AE5A6}"/>
              </a:ext>
            </a:extLst>
          </p:cNvPr>
          <p:cNvSpPr>
            <a:spLocks noGrp="1"/>
          </p:cNvSpPr>
          <p:nvPr>
            <p:ph type="title"/>
          </p:nvPr>
        </p:nvSpPr>
        <p:spPr/>
        <p:txBody>
          <a:bodyPr/>
          <a:lstStyle/>
          <a:p>
            <a:r>
              <a:rPr lang="en-US" dirty="0"/>
              <a:t>Expert Witnesses</a:t>
            </a:r>
          </a:p>
        </p:txBody>
      </p:sp>
      <p:sp>
        <p:nvSpPr>
          <p:cNvPr id="3" name="Content Placeholder 2">
            <a:extLst>
              <a:ext uri="{FF2B5EF4-FFF2-40B4-BE49-F238E27FC236}">
                <a16:creationId xmlns:a16="http://schemas.microsoft.com/office/drawing/2014/main" id="{EEB11E45-B1F9-914F-86A7-6DF9AC8410F0}"/>
              </a:ext>
            </a:extLst>
          </p:cNvPr>
          <p:cNvSpPr>
            <a:spLocks noGrp="1"/>
          </p:cNvSpPr>
          <p:nvPr>
            <p:ph idx="1"/>
          </p:nvPr>
        </p:nvSpPr>
        <p:spPr>
          <a:xfrm>
            <a:off x="1441938" y="1477107"/>
            <a:ext cx="9128201" cy="5064369"/>
          </a:xfrm>
        </p:spPr>
        <p:txBody>
          <a:bodyPr>
            <a:normAutofit fontScale="92500" lnSpcReduction="10000"/>
          </a:bodyPr>
          <a:lstStyle/>
          <a:p>
            <a:pPr marL="0" indent="0">
              <a:buNone/>
            </a:pPr>
            <a:r>
              <a:rPr lang="en-AU" dirty="0">
                <a:hlinkClick r:id="rId2"/>
              </a:rPr>
              <a:t>Liyanage -v- the State of Western Australia [2017] Wasca 112 (22 June 2017)</a:t>
            </a:r>
            <a:endParaRPr lang="en-AU" dirty="0"/>
          </a:p>
          <a:p>
            <a:pPr marL="0" indent="0" fontAlgn="base">
              <a:buNone/>
            </a:pPr>
            <a:r>
              <a:rPr lang="en-AU" dirty="0"/>
              <a:t>1.Is the opinion relevant? Would the proposed evidence rationally effect an assessment as to the existence of a fact in issue in the case?</a:t>
            </a:r>
          </a:p>
          <a:p>
            <a:pPr marL="0" indent="0" fontAlgn="base">
              <a:buNone/>
            </a:pPr>
            <a:r>
              <a:rPr lang="en-AU" dirty="0"/>
              <a:t>2. Would a person who has ordinary experience be unable to form a sound judgment on the subject matter of the proposed expert evidence without assistance of the expert witness?</a:t>
            </a:r>
          </a:p>
          <a:p>
            <a:pPr marL="0" indent="0" fontAlgn="base">
              <a:buNone/>
            </a:pPr>
            <a:r>
              <a:rPr lang="en-AU" dirty="0"/>
              <a:t>3. Does the subject matter of the expert opinion constitute part of a body of knowledge sufficiently recognised as reliable?- NO LONGER APPLICABLE IN VICTORIA</a:t>
            </a:r>
          </a:p>
          <a:p>
            <a:pPr marL="0" indent="0" fontAlgn="base">
              <a:buNone/>
            </a:pPr>
            <a:r>
              <a:rPr lang="en-AU" dirty="0"/>
              <a:t>4. Does the witness have sufficient expertise on the subject, acquired through study or experience, such that their opinion is rendered invaluable to the resolution of the issues before the court?</a:t>
            </a:r>
          </a:p>
          <a:p>
            <a:pPr marL="0" indent="0">
              <a:buNone/>
            </a:pPr>
            <a:endParaRPr lang="en-US" dirty="0"/>
          </a:p>
        </p:txBody>
      </p:sp>
    </p:spTree>
    <p:extLst>
      <p:ext uri="{BB962C8B-B14F-4D97-AF65-F5344CB8AC3E}">
        <p14:creationId xmlns:p14="http://schemas.microsoft.com/office/powerpoint/2010/main" val="735743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DD871-635E-C142-9263-E1CB9F5CC7D9}"/>
              </a:ext>
            </a:extLst>
          </p:cNvPr>
          <p:cNvSpPr>
            <a:spLocks noGrp="1"/>
          </p:cNvSpPr>
          <p:nvPr>
            <p:ph type="title"/>
          </p:nvPr>
        </p:nvSpPr>
        <p:spPr/>
        <p:txBody>
          <a:bodyPr/>
          <a:lstStyle/>
          <a:p>
            <a:r>
              <a:rPr lang="en-US" dirty="0"/>
              <a:t>Expert Witnesses</a:t>
            </a:r>
          </a:p>
        </p:txBody>
      </p:sp>
      <p:sp>
        <p:nvSpPr>
          <p:cNvPr id="3" name="Content Placeholder 2">
            <a:extLst>
              <a:ext uri="{FF2B5EF4-FFF2-40B4-BE49-F238E27FC236}">
                <a16:creationId xmlns:a16="http://schemas.microsoft.com/office/drawing/2014/main" id="{EAFF7696-9B53-384F-A213-56DBF11559A5}"/>
              </a:ext>
            </a:extLst>
          </p:cNvPr>
          <p:cNvSpPr>
            <a:spLocks noGrp="1"/>
          </p:cNvSpPr>
          <p:nvPr>
            <p:ph idx="1"/>
          </p:nvPr>
        </p:nvSpPr>
        <p:spPr/>
        <p:txBody>
          <a:bodyPr/>
          <a:lstStyle/>
          <a:p>
            <a:r>
              <a:rPr lang="en-US" dirty="0"/>
              <a:t>A party that seeks to adduce evidence evidence from an expert witness must file and serve a statement or a report by that witness at least </a:t>
            </a:r>
            <a:r>
              <a:rPr lang="en-US" b="1" dirty="0"/>
              <a:t> 5 days before the hearing;</a:t>
            </a:r>
          </a:p>
          <a:p>
            <a:r>
              <a:rPr lang="en-US" b="1" dirty="0"/>
              <a:t>Or seek leave from the court to adduce the evidence or seek consent from the parties (or adduce it under cross-examination)</a:t>
            </a:r>
          </a:p>
          <a:p>
            <a:r>
              <a:rPr lang="en-AU" i="1" dirty="0"/>
              <a:t>Magistrates’ Court (Family Violence Protection) Rules 2018</a:t>
            </a:r>
            <a:r>
              <a:rPr lang="en-AU" dirty="0"/>
              <a:t> r9.01;</a:t>
            </a:r>
            <a:br>
              <a:rPr lang="en-AU" dirty="0"/>
            </a:br>
            <a:r>
              <a:rPr lang="en-AU" i="1" dirty="0"/>
              <a:t>Children’s Court (Family Violence Protection) Rules 2018</a:t>
            </a:r>
            <a:r>
              <a:rPr lang="en-AU" dirty="0"/>
              <a:t> r8.01]</a:t>
            </a:r>
            <a:endParaRPr lang="en-US" dirty="0"/>
          </a:p>
        </p:txBody>
      </p:sp>
    </p:spTree>
    <p:extLst>
      <p:ext uri="{BB962C8B-B14F-4D97-AF65-F5344CB8AC3E}">
        <p14:creationId xmlns:p14="http://schemas.microsoft.com/office/powerpoint/2010/main" val="3080311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7BEE-92C6-5846-9C98-E620B56CBAF3}"/>
              </a:ext>
            </a:extLst>
          </p:cNvPr>
          <p:cNvSpPr>
            <a:spLocks noGrp="1"/>
          </p:cNvSpPr>
          <p:nvPr>
            <p:ph type="title"/>
          </p:nvPr>
        </p:nvSpPr>
        <p:spPr>
          <a:xfrm flipH="1" flipV="1">
            <a:off x="2566086" y="228595"/>
            <a:ext cx="7509897"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D199E2C-E634-EF42-A271-E33CE77726B6}"/>
              </a:ext>
            </a:extLst>
          </p:cNvPr>
          <p:cNvSpPr>
            <a:spLocks noGrp="1"/>
          </p:cNvSpPr>
          <p:nvPr>
            <p:ph idx="1"/>
          </p:nvPr>
        </p:nvSpPr>
        <p:spPr>
          <a:xfrm>
            <a:off x="1072662" y="1371600"/>
            <a:ext cx="10128738" cy="5257799"/>
          </a:xfrm>
        </p:spPr>
        <p:txBody>
          <a:bodyPr>
            <a:normAutofit fontScale="25000" lnSpcReduction="20000"/>
          </a:bodyPr>
          <a:lstStyle/>
          <a:p>
            <a:r>
              <a:rPr lang="en-US" sz="8000" dirty="0">
                <a:latin typeface="+mj-lt"/>
              </a:rPr>
              <a:t>Section 41 </a:t>
            </a:r>
            <a:r>
              <a:rPr lang="en-US" sz="8000" i="1" dirty="0">
                <a:latin typeface="+mj-lt"/>
              </a:rPr>
              <a:t>Evidence Act </a:t>
            </a:r>
            <a:r>
              <a:rPr lang="en-US" sz="8000" dirty="0">
                <a:latin typeface="+mj-lt"/>
              </a:rPr>
              <a:t>2008: Improper Question means a question or sequence of questions put to a witness that:</a:t>
            </a:r>
          </a:p>
          <a:p>
            <a:pPr fontAlgn="base"/>
            <a:r>
              <a:rPr lang="en-AU" sz="8000" dirty="0">
                <a:latin typeface="+mj-lt"/>
              </a:rPr>
              <a:t>misleading or confusing; or</a:t>
            </a:r>
          </a:p>
          <a:p>
            <a:pPr fontAlgn="base"/>
            <a:r>
              <a:rPr lang="en-AU" sz="8000" dirty="0">
                <a:latin typeface="+mj-lt"/>
              </a:rPr>
              <a:t>are unduly annoying, harassing, intimidating, offensive, oppressive, humiliating or repetitive; or</a:t>
            </a:r>
          </a:p>
          <a:p>
            <a:pPr fontAlgn="base"/>
            <a:r>
              <a:rPr lang="en-AU" sz="8000" dirty="0">
                <a:latin typeface="+mj-lt"/>
              </a:rPr>
              <a:t>are put to the witness in a manner or tone that is belittling, insulting or otherwise inappropriate; or</a:t>
            </a:r>
          </a:p>
          <a:p>
            <a:pPr fontAlgn="base"/>
            <a:r>
              <a:rPr lang="en-AU" sz="8000" dirty="0">
                <a:latin typeface="+mj-lt"/>
              </a:rPr>
              <a:t>have no basis other than a stereotype.</a:t>
            </a:r>
          </a:p>
          <a:p>
            <a:pPr fontAlgn="base"/>
            <a:r>
              <a:rPr lang="en-AU" sz="8000" dirty="0">
                <a:latin typeface="+mj-lt"/>
              </a:rPr>
              <a:t>A witness is vulnerable, and therefore the court </a:t>
            </a:r>
            <a:r>
              <a:rPr lang="en-AU" sz="8000" i="1" dirty="0">
                <a:latin typeface="+mj-lt"/>
              </a:rPr>
              <a:t>must</a:t>
            </a:r>
            <a:r>
              <a:rPr lang="en-AU" sz="8000" dirty="0">
                <a:latin typeface="+mj-lt"/>
              </a:rPr>
              <a:t> prohibit improper questioning, if:</a:t>
            </a:r>
          </a:p>
          <a:p>
            <a:pPr fontAlgn="base"/>
            <a:r>
              <a:rPr lang="en-AU" sz="8000" dirty="0">
                <a:latin typeface="+mj-lt"/>
              </a:rPr>
              <a:t>the witness is under the age of 18; or</a:t>
            </a:r>
          </a:p>
          <a:p>
            <a:pPr fontAlgn="base"/>
            <a:r>
              <a:rPr lang="en-AU" sz="8000" dirty="0">
                <a:latin typeface="+mj-lt"/>
              </a:rPr>
              <a:t>the witness has a cognitive impairment or an intellectual disability; or</a:t>
            </a:r>
          </a:p>
          <a:p>
            <a:endParaRPr lang="en-US" sz="2400" dirty="0"/>
          </a:p>
        </p:txBody>
      </p:sp>
    </p:spTree>
    <p:extLst>
      <p:ext uri="{BB962C8B-B14F-4D97-AF65-F5344CB8AC3E}">
        <p14:creationId xmlns:p14="http://schemas.microsoft.com/office/powerpoint/2010/main" val="2436703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DCF52-85DE-0446-BE5F-9228EDA65A2D}"/>
              </a:ext>
            </a:extLst>
          </p:cNvPr>
          <p:cNvSpPr>
            <a:spLocks noGrp="1"/>
          </p:cNvSpPr>
          <p:nvPr>
            <p:ph type="title"/>
          </p:nvPr>
        </p:nvSpPr>
        <p:spPr/>
        <p:txBody>
          <a:bodyPr/>
          <a:lstStyle/>
          <a:p>
            <a:r>
              <a:rPr lang="en-US" dirty="0"/>
              <a:t>Intervention Order Hearings-Evidence</a:t>
            </a:r>
          </a:p>
        </p:txBody>
      </p:sp>
      <p:sp>
        <p:nvSpPr>
          <p:cNvPr id="3" name="Content Placeholder 2">
            <a:extLst>
              <a:ext uri="{FF2B5EF4-FFF2-40B4-BE49-F238E27FC236}">
                <a16:creationId xmlns:a16="http://schemas.microsoft.com/office/drawing/2014/main" id="{E29B5B61-0716-514E-B7EA-0394C5041783}"/>
              </a:ext>
            </a:extLst>
          </p:cNvPr>
          <p:cNvSpPr>
            <a:spLocks noGrp="1"/>
          </p:cNvSpPr>
          <p:nvPr>
            <p:ph idx="1"/>
          </p:nvPr>
        </p:nvSpPr>
        <p:spPr/>
        <p:txBody>
          <a:bodyPr/>
          <a:lstStyle/>
          <a:p>
            <a:r>
              <a:rPr lang="en-AU" dirty="0"/>
              <a:t>the court considers the witness vulnerable, having regard to any relevant characteristics of the witness, any mental or physical disabilities and the context of the questioning, including the nature of the proceeding and the relationship between the witness and any other parties to the proceeding.</a:t>
            </a:r>
          </a:p>
          <a:p>
            <a:endParaRPr lang="en-US" dirty="0"/>
          </a:p>
        </p:txBody>
      </p:sp>
    </p:spTree>
    <p:extLst>
      <p:ext uri="{BB962C8B-B14F-4D97-AF65-F5344CB8AC3E}">
        <p14:creationId xmlns:p14="http://schemas.microsoft.com/office/powerpoint/2010/main" val="3248201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CA37-4BB8-2447-A622-08FC4A003F58}"/>
              </a:ext>
            </a:extLst>
          </p:cNvPr>
          <p:cNvSpPr>
            <a:spLocks noGrp="1"/>
          </p:cNvSpPr>
          <p:nvPr>
            <p:ph type="title"/>
          </p:nvPr>
        </p:nvSpPr>
        <p:spPr/>
        <p:txBody>
          <a:bodyPr/>
          <a:lstStyle/>
          <a:p>
            <a:r>
              <a:rPr lang="en-US" dirty="0"/>
              <a:t>Open and Closed Court</a:t>
            </a:r>
          </a:p>
        </p:txBody>
      </p:sp>
      <p:sp>
        <p:nvSpPr>
          <p:cNvPr id="3" name="Content Placeholder 2">
            <a:extLst>
              <a:ext uri="{FF2B5EF4-FFF2-40B4-BE49-F238E27FC236}">
                <a16:creationId xmlns:a16="http://schemas.microsoft.com/office/drawing/2014/main" id="{1C3EF367-CDFA-F948-865F-56ED0803E40D}"/>
              </a:ext>
            </a:extLst>
          </p:cNvPr>
          <p:cNvSpPr>
            <a:spLocks noGrp="1"/>
          </p:cNvSpPr>
          <p:nvPr>
            <p:ph idx="1"/>
          </p:nvPr>
        </p:nvSpPr>
        <p:spPr/>
        <p:txBody>
          <a:bodyPr/>
          <a:lstStyle/>
          <a:p>
            <a:r>
              <a:rPr lang="en-US" dirty="0"/>
              <a:t>The court may be closed for the whole or part of the hearing, or the court may limit the people present for the whole or part of the hearing- if it is necessary to prevent undue distress or embarrassment to an </a:t>
            </a:r>
            <a:r>
              <a:rPr lang="en-US" dirty="0" err="1"/>
              <a:t>afm</a:t>
            </a:r>
            <a:r>
              <a:rPr lang="en-US" dirty="0"/>
              <a:t>, protected witness, or protected person- section 68 FVPA and section 51 PSIA</a:t>
            </a:r>
          </a:p>
          <a:p>
            <a:r>
              <a:rPr lang="en-US" dirty="0"/>
              <a:t>The power to close the court is even broader in the Children’s Court under section 253 of the CYFA</a:t>
            </a:r>
          </a:p>
        </p:txBody>
      </p:sp>
    </p:spTree>
    <p:extLst>
      <p:ext uri="{BB962C8B-B14F-4D97-AF65-F5344CB8AC3E}">
        <p14:creationId xmlns:p14="http://schemas.microsoft.com/office/powerpoint/2010/main" val="1071301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0FD2-802E-954B-8115-A1E897DC3E63}"/>
              </a:ext>
            </a:extLst>
          </p:cNvPr>
          <p:cNvSpPr>
            <a:spLocks noGrp="1"/>
          </p:cNvSpPr>
          <p:nvPr>
            <p:ph type="title"/>
          </p:nvPr>
        </p:nvSpPr>
        <p:spPr/>
        <p:txBody>
          <a:bodyPr>
            <a:normAutofit fontScale="90000"/>
          </a:bodyPr>
          <a:lstStyle/>
          <a:p>
            <a:r>
              <a:rPr lang="en-US" dirty="0"/>
              <a:t>Claims of family violence to obtain tactical advantages in other litigation proceedings</a:t>
            </a:r>
          </a:p>
        </p:txBody>
      </p:sp>
      <p:sp>
        <p:nvSpPr>
          <p:cNvPr id="3" name="Content Placeholder 2">
            <a:extLst>
              <a:ext uri="{FF2B5EF4-FFF2-40B4-BE49-F238E27FC236}">
                <a16:creationId xmlns:a16="http://schemas.microsoft.com/office/drawing/2014/main" id="{207C735F-4EE1-7A47-8CA8-9F43C0F2CD13}"/>
              </a:ext>
            </a:extLst>
          </p:cNvPr>
          <p:cNvSpPr>
            <a:spLocks noGrp="1"/>
          </p:cNvSpPr>
          <p:nvPr>
            <p:ph idx="1"/>
          </p:nvPr>
        </p:nvSpPr>
        <p:spPr/>
        <p:txBody>
          <a:bodyPr>
            <a:normAutofit lnSpcReduction="10000"/>
          </a:bodyPr>
          <a:lstStyle/>
          <a:p>
            <a:r>
              <a:rPr lang="en-US" sz="2400" dirty="0"/>
              <a:t>It’s a Myth.</a:t>
            </a:r>
          </a:p>
          <a:p>
            <a:r>
              <a:rPr lang="en-US" sz="2400" dirty="0"/>
              <a:t>AIJA 2017 </a:t>
            </a:r>
            <a:r>
              <a:rPr lang="en-US" sz="2400" i="1" dirty="0"/>
              <a:t>National Domestic and Family Violence Bench Book.</a:t>
            </a:r>
          </a:p>
          <a:p>
            <a:r>
              <a:rPr lang="en-US" sz="2400" dirty="0"/>
              <a:t>But there are applicants who commence FVPA proceedings even though they have a weak case, such as when the respondent’s alleged behavior does not amount to family violence.</a:t>
            </a:r>
          </a:p>
          <a:p>
            <a:r>
              <a:rPr lang="en-US" sz="2400" dirty="0"/>
              <a:t>Your Views? Your Experience?</a:t>
            </a:r>
          </a:p>
        </p:txBody>
      </p:sp>
    </p:spTree>
    <p:extLst>
      <p:ext uri="{BB962C8B-B14F-4D97-AF65-F5344CB8AC3E}">
        <p14:creationId xmlns:p14="http://schemas.microsoft.com/office/powerpoint/2010/main" val="3415884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6B133-334A-674F-817B-6F4BE9923314}"/>
              </a:ext>
            </a:extLst>
          </p:cNvPr>
          <p:cNvSpPr>
            <a:spLocks noGrp="1"/>
          </p:cNvSpPr>
          <p:nvPr>
            <p:ph type="title"/>
          </p:nvPr>
        </p:nvSpPr>
        <p:spPr/>
        <p:txBody>
          <a:bodyPr/>
          <a:lstStyle/>
          <a:p>
            <a:r>
              <a:rPr lang="en-US" dirty="0"/>
              <a:t>Restorative Justice Conferences for family violence</a:t>
            </a:r>
          </a:p>
        </p:txBody>
      </p:sp>
      <p:sp>
        <p:nvSpPr>
          <p:cNvPr id="3" name="Content Placeholder 2">
            <a:extLst>
              <a:ext uri="{FF2B5EF4-FFF2-40B4-BE49-F238E27FC236}">
                <a16:creationId xmlns:a16="http://schemas.microsoft.com/office/drawing/2014/main" id="{6336A2AE-748C-3841-BCB8-DF0B7649F997}"/>
              </a:ext>
            </a:extLst>
          </p:cNvPr>
          <p:cNvSpPr>
            <a:spLocks noGrp="1"/>
          </p:cNvSpPr>
          <p:nvPr>
            <p:ph idx="1"/>
          </p:nvPr>
        </p:nvSpPr>
        <p:spPr/>
        <p:txBody>
          <a:bodyPr>
            <a:normAutofit/>
          </a:bodyPr>
          <a:lstStyle/>
          <a:p>
            <a:r>
              <a:rPr lang="en-US" sz="2400" dirty="0"/>
              <a:t>The way forward?</a:t>
            </a:r>
          </a:p>
          <a:p>
            <a:r>
              <a:rPr lang="en-AU" sz="2400" dirty="0">
                <a:hlinkClick r:id="rId2"/>
              </a:rPr>
              <a:t>https://www.justice.vic.gov.au/fvrjservice</a:t>
            </a:r>
            <a:endParaRPr lang="en-US" sz="2400" dirty="0"/>
          </a:p>
        </p:txBody>
      </p:sp>
    </p:spTree>
    <p:extLst>
      <p:ext uri="{BB962C8B-B14F-4D97-AF65-F5344CB8AC3E}">
        <p14:creationId xmlns:p14="http://schemas.microsoft.com/office/powerpoint/2010/main" val="3976753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C518-D81F-4040-9A9A-AE485381F7FE}"/>
              </a:ext>
            </a:extLst>
          </p:cNvPr>
          <p:cNvSpPr>
            <a:spLocks noGrp="1"/>
          </p:cNvSpPr>
          <p:nvPr>
            <p:ph type="title"/>
          </p:nvPr>
        </p:nvSpPr>
        <p:spPr>
          <a:xfrm>
            <a:off x="2611808" y="529390"/>
            <a:ext cx="7958331" cy="882315"/>
          </a:xfrm>
        </p:spPr>
        <p:txBody>
          <a:bodyPr>
            <a:normAutofit fontScale="90000"/>
          </a:bodyPr>
          <a:lstStyle/>
          <a:p>
            <a:r>
              <a:rPr lang="en-US" sz="3200" b="1" u="sng" dirty="0"/>
              <a:t>Legislation:</a:t>
            </a:r>
            <a:br>
              <a:rPr lang="en-US" sz="3200" b="1" u="sng" dirty="0"/>
            </a:br>
            <a:endParaRPr lang="en-US" dirty="0"/>
          </a:p>
        </p:txBody>
      </p:sp>
      <p:sp>
        <p:nvSpPr>
          <p:cNvPr id="3" name="Content Placeholder 2">
            <a:extLst>
              <a:ext uri="{FF2B5EF4-FFF2-40B4-BE49-F238E27FC236}">
                <a16:creationId xmlns:a16="http://schemas.microsoft.com/office/drawing/2014/main" id="{FBAE8109-7827-2C41-A816-72D05A0D9815}"/>
              </a:ext>
            </a:extLst>
          </p:cNvPr>
          <p:cNvSpPr>
            <a:spLocks noGrp="1"/>
          </p:cNvSpPr>
          <p:nvPr>
            <p:ph idx="1"/>
          </p:nvPr>
        </p:nvSpPr>
        <p:spPr>
          <a:xfrm>
            <a:off x="2149643" y="1732548"/>
            <a:ext cx="7668126" cy="4317396"/>
          </a:xfrm>
        </p:spPr>
        <p:txBody>
          <a:bodyPr>
            <a:normAutofit fontScale="77500" lnSpcReduction="20000"/>
          </a:bodyPr>
          <a:lstStyle/>
          <a:p>
            <a:r>
              <a:rPr lang="en-US" sz="3600" b="1" u="sng" dirty="0"/>
              <a:t>Legislation:</a:t>
            </a:r>
          </a:p>
          <a:p>
            <a:r>
              <a:rPr lang="en-AU" sz="2800" dirty="0">
                <a:hlinkClick r:id="rId2"/>
              </a:rPr>
              <a:t>Personal Safety Intervention Orders Act 2010</a:t>
            </a:r>
            <a:endParaRPr lang="en-AU" sz="2800" dirty="0"/>
          </a:p>
          <a:p>
            <a:r>
              <a:rPr lang="en-AU" sz="2800" dirty="0">
                <a:hlinkClick r:id="rId3"/>
              </a:rPr>
              <a:t>Family Violence Protection Act 2008</a:t>
            </a:r>
            <a:endParaRPr lang="en-AU" sz="2800" dirty="0"/>
          </a:p>
          <a:p>
            <a:r>
              <a:rPr lang="en-AU" sz="2800" dirty="0">
                <a:hlinkClick r:id="rId4"/>
              </a:rPr>
              <a:t>Evidence Act 2008</a:t>
            </a:r>
            <a:endParaRPr lang="en-AU" sz="2800" dirty="0"/>
          </a:p>
          <a:p>
            <a:r>
              <a:rPr lang="en-AU" sz="2800" dirty="0">
                <a:hlinkClick r:id="rId5"/>
              </a:rPr>
              <a:t>Children, Youth and Families Act 2005</a:t>
            </a:r>
            <a:endParaRPr lang="en-AU" sz="2800" dirty="0"/>
          </a:p>
          <a:p>
            <a:r>
              <a:rPr lang="en-AU" sz="2800" dirty="0">
                <a:hlinkClick r:id="rId6"/>
              </a:rPr>
              <a:t>Sentencing Act 1991</a:t>
            </a:r>
            <a:endParaRPr lang="en-AU" sz="2800" dirty="0"/>
          </a:p>
          <a:p>
            <a:r>
              <a:rPr lang="en-AU" sz="2800" dirty="0">
                <a:hlinkClick r:id="rId7"/>
              </a:rPr>
              <a:t>Family Law Act 1975 (Cth.)</a:t>
            </a:r>
            <a:endParaRPr lang="en-AU" sz="2800" dirty="0"/>
          </a:p>
          <a:p>
            <a:r>
              <a:rPr lang="en-AU" sz="2800" dirty="0">
                <a:hlinkClick r:id="rId8"/>
              </a:rPr>
              <a:t>Bail Act 1977</a:t>
            </a:r>
            <a:endParaRPr lang="en-US" sz="2800" dirty="0"/>
          </a:p>
        </p:txBody>
      </p:sp>
    </p:spTree>
    <p:extLst>
      <p:ext uri="{BB962C8B-B14F-4D97-AF65-F5344CB8AC3E}">
        <p14:creationId xmlns:p14="http://schemas.microsoft.com/office/powerpoint/2010/main" val="1751120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E37D-E9EC-AE40-94F9-26C80502BDDA}"/>
              </a:ext>
            </a:extLst>
          </p:cNvPr>
          <p:cNvSpPr>
            <a:spLocks noGrp="1"/>
          </p:cNvSpPr>
          <p:nvPr>
            <p:ph type="title"/>
          </p:nvPr>
        </p:nvSpPr>
        <p:spPr>
          <a:xfrm>
            <a:off x="2611808" y="272561"/>
            <a:ext cx="7958331" cy="606670"/>
          </a:xfrm>
        </p:spPr>
        <p:txBody>
          <a:bodyPr/>
          <a:lstStyle/>
          <a:p>
            <a:r>
              <a:rPr lang="en-US" dirty="0"/>
              <a:t>Resources</a:t>
            </a:r>
          </a:p>
        </p:txBody>
      </p:sp>
      <p:sp>
        <p:nvSpPr>
          <p:cNvPr id="3" name="Content Placeholder 2">
            <a:extLst>
              <a:ext uri="{FF2B5EF4-FFF2-40B4-BE49-F238E27FC236}">
                <a16:creationId xmlns:a16="http://schemas.microsoft.com/office/drawing/2014/main" id="{08396E2E-81E1-A144-9ECC-7E5BF288BD52}"/>
              </a:ext>
            </a:extLst>
          </p:cNvPr>
          <p:cNvSpPr>
            <a:spLocks noGrp="1"/>
          </p:cNvSpPr>
          <p:nvPr>
            <p:ph idx="1"/>
          </p:nvPr>
        </p:nvSpPr>
        <p:spPr>
          <a:xfrm>
            <a:off x="2773599" y="1037492"/>
            <a:ext cx="7796540" cy="5547947"/>
          </a:xfrm>
        </p:spPr>
        <p:txBody>
          <a:bodyPr>
            <a:normAutofit fontScale="25000" lnSpcReduction="20000"/>
          </a:bodyPr>
          <a:lstStyle/>
          <a:p>
            <a:endParaRPr lang="en-AU" sz="7200" dirty="0">
              <a:latin typeface="+mj-lt"/>
              <a:hlinkClick r:id="rId2"/>
            </a:endParaRPr>
          </a:p>
          <a:p>
            <a:r>
              <a:rPr lang="en-AU" sz="7200" dirty="0">
                <a:latin typeface="+mj-lt"/>
                <a:hlinkClick r:id="rId2"/>
              </a:rPr>
              <a:t>Cases:</a:t>
            </a:r>
          </a:p>
          <a:p>
            <a:r>
              <a:rPr lang="en-AU" sz="7200" dirty="0">
                <a:latin typeface="+mj-lt"/>
                <a:hlinkClick r:id="rId2"/>
              </a:rPr>
              <a:t>YY v ZZ &amp; Anor [2013] VSC 743 (24 December 2013)</a:t>
            </a:r>
            <a:endParaRPr lang="en-AU" sz="7200" dirty="0">
              <a:latin typeface="+mj-lt"/>
            </a:endParaRPr>
          </a:p>
          <a:p>
            <a:r>
              <a:rPr lang="en-AU" sz="7200" dirty="0">
                <a:latin typeface="+mj-lt"/>
                <a:hlinkClick r:id="rId3"/>
              </a:rPr>
              <a:t>Weinstein v Medical Practitioners Board of Victoria [2008] VSC 149 (1 May 2008)</a:t>
            </a:r>
            <a:endParaRPr lang="en-AU" sz="7200" dirty="0">
              <a:latin typeface="+mj-lt"/>
            </a:endParaRPr>
          </a:p>
          <a:p>
            <a:r>
              <a:rPr lang="en-AU" sz="7200" dirty="0">
                <a:latin typeface="+mj-lt"/>
                <a:hlinkClick r:id="rId4"/>
              </a:rPr>
              <a:t>Websites:</a:t>
            </a:r>
          </a:p>
          <a:p>
            <a:r>
              <a:rPr lang="en-AU" sz="7200" dirty="0">
                <a:latin typeface="+mj-lt"/>
                <a:hlinkClick r:id="rId4"/>
              </a:rPr>
              <a:t>Reserve Magistrate Peter Power Research Materials: https://www.childrenscourt.vic.gov.au/legal/research-materials/intervention-orders</a:t>
            </a:r>
            <a:endParaRPr lang="en-AU" sz="7200" dirty="0">
              <a:latin typeface="+mj-lt"/>
            </a:endParaRPr>
          </a:p>
          <a:p>
            <a:r>
              <a:rPr lang="en-AU" sz="7200" dirty="0">
                <a:latin typeface="+mj-lt"/>
              </a:rPr>
              <a:t>Judicial College of Victoria Bench Book:</a:t>
            </a:r>
          </a:p>
          <a:p>
            <a:r>
              <a:rPr lang="en-AU" sz="7200" dirty="0">
                <a:latin typeface="+mj-lt"/>
                <a:hlinkClick r:id="rId5"/>
              </a:rPr>
              <a:t>https://www.judicialcollege.vic.edu.au/eManuals/FVBBWeb/index.htm#34584.htm</a:t>
            </a:r>
            <a:endParaRPr lang="en-AU" sz="7200" dirty="0">
              <a:latin typeface="+mj-lt"/>
            </a:endParaRPr>
          </a:p>
          <a:p>
            <a:r>
              <a:rPr lang="en-AU" sz="7200" dirty="0">
                <a:hlinkClick r:id="rId6"/>
              </a:rPr>
              <a:t>Restorative Justice For Family Violence:</a:t>
            </a:r>
          </a:p>
          <a:p>
            <a:r>
              <a:rPr lang="en-AU" sz="7200" dirty="0">
                <a:hlinkClick r:id="rId6"/>
              </a:rPr>
              <a:t>https://www.justice.vic.gov.au/fvrjservice</a:t>
            </a:r>
            <a:endParaRPr lang="en-AU" sz="7200" dirty="0"/>
          </a:p>
          <a:p>
            <a:endParaRPr lang="en-AU" sz="7200" dirty="0">
              <a:latin typeface="+mj-lt"/>
            </a:endParaRPr>
          </a:p>
          <a:p>
            <a:endParaRPr lang="en-US" dirty="0"/>
          </a:p>
        </p:txBody>
      </p:sp>
    </p:spTree>
    <p:extLst>
      <p:ext uri="{BB962C8B-B14F-4D97-AF65-F5344CB8AC3E}">
        <p14:creationId xmlns:p14="http://schemas.microsoft.com/office/powerpoint/2010/main" val="2736499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7817-BFCE-0645-BD6E-425C65DEF4A7}"/>
              </a:ext>
            </a:extLst>
          </p:cNvPr>
          <p:cNvSpPr>
            <a:spLocks noGrp="1"/>
          </p:cNvSpPr>
          <p:nvPr>
            <p:ph type="title"/>
          </p:nvPr>
        </p:nvSpPr>
        <p:spPr/>
        <p:txBody>
          <a:bodyPr>
            <a:normAutofit fontScale="90000"/>
          </a:bodyPr>
          <a:lstStyle/>
          <a:p>
            <a:r>
              <a:rPr lang="en-AU" sz="3600" dirty="0">
                <a:hlinkClick r:id="rId2"/>
              </a:rPr>
              <a:t>Restorative Justice For Family Violence:</a:t>
            </a:r>
            <a:br>
              <a:rPr lang="en-AU" sz="3600" dirty="0"/>
            </a:br>
            <a:endParaRPr lang="en-US" dirty="0"/>
          </a:p>
        </p:txBody>
      </p:sp>
      <p:sp>
        <p:nvSpPr>
          <p:cNvPr id="3" name="Content Placeholder 2">
            <a:extLst>
              <a:ext uri="{FF2B5EF4-FFF2-40B4-BE49-F238E27FC236}">
                <a16:creationId xmlns:a16="http://schemas.microsoft.com/office/drawing/2014/main" id="{A6188F7E-77A5-7441-8D17-E32D050C6288}"/>
              </a:ext>
            </a:extLst>
          </p:cNvPr>
          <p:cNvSpPr>
            <a:spLocks noGrp="1"/>
          </p:cNvSpPr>
          <p:nvPr>
            <p:ph idx="1"/>
          </p:nvPr>
        </p:nvSpPr>
        <p:spPr/>
        <p:txBody>
          <a:bodyPr/>
          <a:lstStyle/>
          <a:p>
            <a:r>
              <a:rPr lang="en-AU" dirty="0">
                <a:hlinkClick r:id="rId3"/>
              </a:rPr>
              <a:t>Restorative Justice for Family Violence Paper</a:t>
            </a:r>
          </a:p>
          <a:p>
            <a:r>
              <a:rPr lang="en-AU" dirty="0">
                <a:hlinkClick r:id="rId3"/>
              </a:rPr>
              <a:t>https://michaelkatsbarrister.com/articles/</a:t>
            </a:r>
            <a:endParaRPr lang="en-US" dirty="0"/>
          </a:p>
        </p:txBody>
      </p:sp>
    </p:spTree>
    <p:extLst>
      <p:ext uri="{BB962C8B-B14F-4D97-AF65-F5344CB8AC3E}">
        <p14:creationId xmlns:p14="http://schemas.microsoft.com/office/powerpoint/2010/main" val="749520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859</TotalTime>
  <Words>1986</Words>
  <Application>Microsoft Macintosh PowerPoint</Application>
  <PresentationFormat>Widescreen</PresentationFormat>
  <Paragraphs>141</Paragraphs>
  <Slides>29</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MS Shell Dlg 2</vt:lpstr>
      <vt:lpstr>Wingdings</vt:lpstr>
      <vt:lpstr>Wingdings 3</vt:lpstr>
      <vt:lpstr>Madison</vt:lpstr>
      <vt:lpstr>Issues that arise in contested intervention order hearings Michael Kats Barrister Clerk Meldrum &amp; Hyland Phone: 9225 7444 Mobile: 0413882809 Website: www.michaelkatsbarrister.com Email:      michaelk@vicbar.com.au​  </vt:lpstr>
      <vt:lpstr>Issues that arise in contested intervention order hearings </vt:lpstr>
      <vt:lpstr>Family Violence Protection Act 2008 </vt:lpstr>
      <vt:lpstr>Personal Safety Intervention Orders Act 2010</vt:lpstr>
      <vt:lpstr>s.61 PSIO</vt:lpstr>
      <vt:lpstr>Inconsistencies between Intervention Orders and Children’s Court Orders: </vt:lpstr>
      <vt:lpstr>Inconsistencies between Intervention Orders and Children’s Court Orders: </vt:lpstr>
      <vt:lpstr>Intervention Orders and Community Corrections Orders</vt:lpstr>
      <vt:lpstr>Intervention Orders and Family Law- Division 11 of Part VII Family Law Act 1975 (Cth) </vt:lpstr>
      <vt:lpstr>Intervention Orders and Family Law Act 1975 (Cth)</vt:lpstr>
      <vt:lpstr>Intervention Orders and Family Law Act 1975 (Cth)</vt:lpstr>
      <vt:lpstr>Natural Justice &amp; Procedural Fairness</vt:lpstr>
      <vt:lpstr>Natural Justice &amp; Procedural Fairness</vt:lpstr>
      <vt:lpstr>Your witnesses</vt:lpstr>
      <vt:lpstr>Your witnesses</vt:lpstr>
      <vt:lpstr>Intervention Order Hearings-Evidence</vt:lpstr>
      <vt:lpstr>Intervention Order Hearings-Evidence</vt:lpstr>
      <vt:lpstr>Intervention Order Hearings-Evidence</vt:lpstr>
      <vt:lpstr>Expert Witnesses</vt:lpstr>
      <vt:lpstr>Expert Witnesses</vt:lpstr>
      <vt:lpstr>Expert Witnesses</vt:lpstr>
      <vt:lpstr>PowerPoint Presentation</vt:lpstr>
      <vt:lpstr>Intervention Order Hearings-Evidence</vt:lpstr>
      <vt:lpstr>Open and Closed Court</vt:lpstr>
      <vt:lpstr>Claims of family violence to obtain tactical advantages in other litigation proceedings</vt:lpstr>
      <vt:lpstr>Restorative Justice Conferences for family violence</vt:lpstr>
      <vt:lpstr>Legislation: </vt:lpstr>
      <vt:lpstr>Resources</vt:lpstr>
      <vt:lpstr>Restorative Justice For Family Violence: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that arise in contested intervention order hearings Michael Kats Barrister Clerk Meldrum &amp; Hyland Website: www.michaelkatsbarrister.com Email:      michaelk@vicbar.com.au​  </dc:title>
  <dc:creator>Michael Kats</dc:creator>
  <cp:lastModifiedBy>Michael Kats</cp:lastModifiedBy>
  <cp:revision>20</cp:revision>
  <dcterms:created xsi:type="dcterms:W3CDTF">2019-11-21T10:28:15Z</dcterms:created>
  <dcterms:modified xsi:type="dcterms:W3CDTF">2020-04-11T10:36:07Z</dcterms:modified>
</cp:coreProperties>
</file>